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295" r:id="rId2"/>
    <p:sldId id="347" r:id="rId3"/>
    <p:sldId id="287" r:id="rId4"/>
    <p:sldId id="348" r:id="rId5"/>
    <p:sldId id="280" r:id="rId6"/>
    <p:sldId id="345" r:id="rId7"/>
    <p:sldId id="346" r:id="rId8"/>
    <p:sldId id="278" r:id="rId9"/>
    <p:sldId id="331" r:id="rId10"/>
    <p:sldId id="339" r:id="rId11"/>
    <p:sldId id="333" r:id="rId12"/>
    <p:sldId id="317" r:id="rId13"/>
    <p:sldId id="319" r:id="rId14"/>
    <p:sldId id="311" r:id="rId15"/>
    <p:sldId id="340" r:id="rId16"/>
    <p:sldId id="341" r:id="rId17"/>
    <p:sldId id="342" r:id="rId18"/>
    <p:sldId id="321" r:id="rId19"/>
    <p:sldId id="330" r:id="rId20"/>
    <p:sldId id="322" r:id="rId21"/>
    <p:sldId id="327" r:id="rId22"/>
    <p:sldId id="328" r:id="rId23"/>
    <p:sldId id="329" r:id="rId24"/>
    <p:sldId id="288" r:id="rId25"/>
    <p:sldId id="307" r:id="rId26"/>
    <p:sldId id="324" r:id="rId27"/>
    <p:sldId id="323" r:id="rId28"/>
    <p:sldId id="325" r:id="rId29"/>
    <p:sldId id="306" r:id="rId30"/>
    <p:sldId id="337" r:id="rId31"/>
    <p:sldId id="336" r:id="rId32"/>
    <p:sldId id="283" r:id="rId33"/>
    <p:sldId id="279" r:id="rId34"/>
  </p:sldIdLst>
  <p:sldSz cx="12192000" cy="6858000"/>
  <p:notesSz cx="6858000" cy="9144000"/>
  <p:embeddedFontLst>
    <p:embeddedFont>
      <p:font typeface="S-Core Dream 3 Light" panose="020B0303030302020204" pitchFamily="34" charset="-127"/>
      <p:regular r:id="rId36"/>
    </p:embeddedFont>
    <p:embeddedFont>
      <p:font typeface="S-Core Dream 6 Bold" panose="020B0703030302020204" pitchFamily="34" charset="-127"/>
      <p:regular r:id="rId37"/>
      <p:bold r:id="rId38"/>
    </p:embeddedFont>
    <p:embeddedFont>
      <p:font typeface="나눔스퀘어_ac Bold" panose="020B0600000101010101" pitchFamily="50" charset="-127"/>
      <p:regular r:id="rId39"/>
      <p:bold r:id="rId40"/>
      <p:italic r:id="rId41"/>
      <p:boldItalic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에스코어 드림 5 Medium" panose="020B0503030302020204" pitchFamily="34" charset="-127"/>
      <p:regular r:id="rId45"/>
    </p:embeddedFont>
    <p:embeddedFont>
      <p:font typeface="에스코어 드림 6 Bold" panose="020B0703030302020204" pitchFamily="34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3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386"/>
    <a:srgbClr val="2E75B6"/>
    <a:srgbClr val="558FC4"/>
    <a:srgbClr val="668CCF"/>
    <a:srgbClr val="FFD966"/>
    <a:srgbClr val="7BCDCB"/>
    <a:srgbClr val="0CA0A6"/>
    <a:srgbClr val="79B699"/>
    <a:srgbClr val="67C2F1"/>
    <a:srgbClr val="A3C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BD7893-433F-4091-9472-B3DFCE3B4CCB}" v="123" dt="2023-02-11T06:26:04.2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 showGuides="1">
      <p:cViewPr varScale="1">
        <p:scale>
          <a:sx n="46" d="100"/>
          <a:sy n="46" d="100"/>
        </p:scale>
        <p:origin x="58" y="763"/>
      </p:cViewPr>
      <p:guideLst>
        <p:guide orient="horz" pos="383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00441-602F-4273-8868-5DC309487875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33ECE-AE03-4616-A696-D0E152DC6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037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161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04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F4F56-227B-4D2B-98AB-353E0B41B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7DE037-0CAE-42E9-9F1F-26059F056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5A0C55-341B-4D9F-A84A-C00060108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E5F11-457A-4099-BDAB-64DD6D3DA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B8B0F-10F2-46FD-AA9A-20179801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199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43372-9246-4719-A8E0-D2F7C6C45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6503BC-3837-4AE9-B0F9-7CBB2B52A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A254C-6629-4ACA-A065-D97B1A38E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B0633-6DBF-4DED-891C-24DC3D184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15D286-3175-4AE3-82B4-74EC4B346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41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F7F55D-8DD8-41F9-8590-F815209AC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D34E23-4B44-418B-97E4-1AF7ECABE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017972-E2F4-47C4-A320-1A09A9B1D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94E879-25B8-428A-95F0-F3D5B671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4AE29-3E68-4B26-9D26-E01212C3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425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E2395-F2D6-494A-8F1D-D6DDDFBF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C7C3EC-C9A1-43DE-AA20-B0ACDDB0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34B718-2EF0-4685-B855-5DCDCC6DF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72B86-8E44-4121-8AF0-85F8361BF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974F3B-95DF-4156-9FCA-1D1C8EEF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0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85BBD-2124-4ED1-8A37-FB328B6E6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FA69D6-D112-427F-AE62-EB091A6E6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A5D0D5-4C64-4E36-B3CF-CD9481B32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0407E6-E7DD-41F9-BC03-137B4386E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BC620B-F55C-49F3-9EFF-CDBC8E04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818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D824A-8DE0-42F2-B42D-ACB965E31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7E10A-838F-4F35-9DAD-5B163252E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5A385D-7F4B-44D4-B9A6-BE35D6135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57E0F4-EDB7-46F4-99E8-F46F095E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9C8C3C-ACFE-4D11-8163-8879D102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4760B9-4B55-4BC2-A999-407A277F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518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8EFBA-B039-4425-9F9A-F46E46E0A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B7841-3755-40B5-A936-DF82B86AE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F11ACB-B23C-4129-9322-DDB6105D6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D4AAA2-603D-4E5B-BF6F-9CE012E636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E7F948-A8BA-47BE-AA9B-0EFBAD10A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98A902-416F-4ECC-B2E0-4FFA1952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F9FAFC-5E03-4CD1-91E0-C5A7F0E0F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D3F02E-FC0B-4C15-BE76-1474C0119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132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FADB7-43CD-4EB7-8308-993874274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A1BCA7-FC79-4C44-B3CB-2E710B8A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FC0519-3214-4389-8EB8-736439B52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9E37E7-CE2A-4AE2-AA77-78E9A6A4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90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F8BCA9-8BEE-436B-AC2F-8F451F5B6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C87C9F-BD09-415A-BF08-C50AE4EA0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8D94DF-AC38-473A-A824-BD02A322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1225" y="476412"/>
            <a:ext cx="791902" cy="48428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B0A968C3-60CE-49FA-A8CC-E39FC9A8A1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D3F5D4-3B8F-4FC9-8BAF-4D5B4F5455A3}"/>
              </a:ext>
            </a:extLst>
          </p:cNvPr>
          <p:cNvSpPr/>
          <p:nvPr userDrawn="1"/>
        </p:nvSpPr>
        <p:spPr>
          <a:xfrm>
            <a:off x="0" y="6493164"/>
            <a:ext cx="12192000" cy="383307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6CCEB93A-9154-4AEF-9806-0E7D2BBDA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2586" y="6611730"/>
            <a:ext cx="1530868" cy="1382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1DFA86-4DB3-4BF2-B448-A865A6DCAE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8546" y="6518966"/>
            <a:ext cx="808008" cy="4157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6F5CF2-627D-48A4-9F89-43A239026D4E}"/>
              </a:ext>
            </a:extLst>
          </p:cNvPr>
          <p:cNvSpPr/>
          <p:nvPr/>
        </p:nvSpPr>
        <p:spPr>
          <a:xfrm>
            <a:off x="0" y="0"/>
            <a:ext cx="12192000" cy="81023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961E10-9266-45CF-BAAA-48D7CD227AA3}"/>
              </a:ext>
            </a:extLst>
          </p:cNvPr>
          <p:cNvSpPr/>
          <p:nvPr/>
        </p:nvSpPr>
        <p:spPr>
          <a:xfrm rot="5400000">
            <a:off x="-3382704" y="3382701"/>
            <a:ext cx="6858002" cy="9260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91B680-68A9-4E20-9AE7-6DC03C8E7E67}"/>
              </a:ext>
            </a:extLst>
          </p:cNvPr>
          <p:cNvSpPr/>
          <p:nvPr/>
        </p:nvSpPr>
        <p:spPr>
          <a:xfrm rot="5400000">
            <a:off x="8726224" y="3382699"/>
            <a:ext cx="6858002" cy="9260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970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C1953-56B4-4C28-80B4-A44F10A2A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AB4A46-D614-4C7B-9D60-E2A4F4AE4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3E430D-BDE1-44A4-935A-0D1AB8BF7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9E518D-987C-4895-8EBF-4E1D2711D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0EC434-6676-41CE-86DF-6332775F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C671E9-690E-40FA-8CA1-5203CC477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05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37DBB-0D48-4AE2-BEED-EBEFED774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18682A-F930-4F33-8155-849732351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913CDF-4F25-4B6D-BBC0-6C2631B59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091DBD-9A7B-46FD-BF6A-8D968EB91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591D3A-A1A2-4D65-AD4C-A1FCA832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59A769-89D2-4A6F-9BAB-6C3F3CFC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063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4CCA47-9A76-4C34-BCF6-A07452F7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932B84-10C5-4310-A7EF-458B99028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75228-87FB-4673-89E3-BCEE0DDBB3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4103D-3944-4C70-8858-0820752039C4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14370-0E51-46A3-B7FA-89C51E3B0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53E74B-F071-4B63-9B8B-329583DF6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11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8.png"/><Relationship Id="rId4" Type="http://schemas.microsoft.com/office/2007/relationships/hdphoto" Target="../media/hdphoto1.wdp"/><Relationship Id="rId9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CC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856106-A699-37CE-750B-D306EC8C0770}"/>
              </a:ext>
            </a:extLst>
          </p:cNvPr>
          <p:cNvSpPr txBox="1"/>
          <p:nvPr/>
        </p:nvSpPr>
        <p:spPr>
          <a:xfrm>
            <a:off x="3317833" y="2603308"/>
            <a:ext cx="5556329" cy="20106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4400" b="1" dirty="0" err="1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아두이노</a:t>
            </a:r>
            <a:r>
              <a:rPr lang="ko-KR" altLang="en-US" sz="4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기초 문법과 </a:t>
            </a:r>
            <a:endParaRPr lang="en-US" altLang="ko-KR" sz="4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4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LED</a:t>
            </a:r>
            <a:r>
              <a:rPr lang="ko-KR" altLang="en-US" sz="4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en-US" altLang="ko-KR" sz="4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+ </a:t>
            </a:r>
            <a:r>
              <a:rPr lang="ko-KR" altLang="en-US" sz="4400" b="1" dirty="0"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스위치 제어</a:t>
            </a:r>
            <a:endParaRPr lang="en-US" altLang="ko-KR" sz="4400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B6F58637-B1E8-9EBB-E55E-16C15C0AE502}"/>
              </a:ext>
            </a:extLst>
          </p:cNvPr>
          <p:cNvSpPr txBox="1"/>
          <p:nvPr/>
        </p:nvSpPr>
        <p:spPr>
          <a:xfrm>
            <a:off x="1797301" y="1017944"/>
            <a:ext cx="8597396" cy="1302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1" lang="ko-KR" altLang="en-US" sz="2400" dirty="0">
                <a:solidFill>
                  <a:srgbClr val="3E3E3E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코딩 교육 봉사 동아리 </a:t>
            </a:r>
            <a:r>
              <a:rPr kumimoji="1" lang="en-US" altLang="ko-KR" sz="2400" dirty="0" err="1">
                <a:solidFill>
                  <a:srgbClr val="3E3E3E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SWeat</a:t>
            </a:r>
            <a:r>
              <a:rPr kumimoji="1" lang="en-US" altLang="ko-KR" sz="2400" dirty="0">
                <a:solidFill>
                  <a:srgbClr val="3E3E3E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kumimoji="1" lang="en-US" altLang="ko-KR" sz="2400" dirty="0" err="1">
                <a:solidFill>
                  <a:srgbClr val="3E3E3E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xOO</a:t>
            </a:r>
            <a:r>
              <a:rPr kumimoji="1" lang="ko-KR" altLang="en-US" sz="2400" dirty="0">
                <a:solidFill>
                  <a:srgbClr val="3E3E3E"/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고등학교</a:t>
            </a:r>
            <a:endParaRPr kumimoji="1" lang="en-US" altLang="ko-KR" sz="3200" dirty="0">
              <a:solidFill>
                <a:srgbClr val="3E3E3E"/>
              </a:solidFill>
              <a:latin typeface="에스코어 드림 5 Medium"/>
              <a:ea typeface="에스코어 드림 5 Medium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kumimoji="1" lang="en-US" altLang="ko-KR" sz="32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2</a:t>
            </a:r>
            <a:r>
              <a:rPr kumimoji="1" lang="ko-KR" altLang="en-US" sz="32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주차</a:t>
            </a:r>
            <a:endParaRPr kumimoji="1" lang="en-US" altLang="ko-KR" sz="3200" dirty="0">
              <a:solidFill>
                <a:srgbClr val="3E3E3E"/>
              </a:solidFill>
              <a:latin typeface="에스코어 드림 5 Medium"/>
              <a:ea typeface="에스코어 드림 5 Medium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BA5F5D0A-EEA8-7640-8346-70FD0B5B8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09852" y="429248"/>
            <a:ext cx="1747260" cy="2934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978766-F754-1AA3-EF4B-8272A6860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38766" y="401055"/>
            <a:ext cx="353830" cy="353830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B607CC2D-DD7F-FE4D-50A1-9065DD557936}"/>
              </a:ext>
            </a:extLst>
          </p:cNvPr>
          <p:cNvSpPr txBox="1"/>
          <p:nvPr/>
        </p:nvSpPr>
        <p:spPr>
          <a:xfrm>
            <a:off x="3102767" y="5995280"/>
            <a:ext cx="5986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ko-KR" altLang="en-US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발표자  </a:t>
            </a:r>
            <a:r>
              <a:rPr kumimoji="1" lang="en-US" altLang="ko-KR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|</a:t>
            </a:r>
            <a:r>
              <a:rPr kumimoji="1" lang="ko-KR" altLang="en-US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  </a:t>
            </a:r>
            <a:r>
              <a:rPr kumimoji="1" lang="en-US" altLang="ko-KR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OOO </a:t>
            </a:r>
            <a:r>
              <a:rPr kumimoji="1" lang="ko-KR" altLang="en-US" sz="2400" dirty="0" err="1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튜터</a:t>
            </a:r>
            <a:r>
              <a:rPr kumimoji="1" lang="en-US" altLang="ko-KR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,</a:t>
            </a:r>
            <a:r>
              <a:rPr kumimoji="1" lang="ko-KR" altLang="en-US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 </a:t>
            </a:r>
            <a:r>
              <a:rPr kumimoji="1" lang="en-US" altLang="ko-KR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OOO</a:t>
            </a:r>
            <a:r>
              <a:rPr kumimoji="1" lang="ko-KR" altLang="en-US" sz="2400" dirty="0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 </a:t>
            </a:r>
            <a:r>
              <a:rPr kumimoji="1" lang="ko-KR" altLang="en-US" sz="2400" dirty="0" err="1">
                <a:solidFill>
                  <a:srgbClr val="3E3E3E"/>
                </a:solidFill>
                <a:latin typeface="에스코어 드림 5 Medium"/>
                <a:ea typeface="에스코어 드림 5 Medium"/>
              </a:rPr>
              <a:t>튜터</a:t>
            </a:r>
            <a:endParaRPr kumimoji="1" lang="ko-KR" altLang="en-US" sz="2400" dirty="0">
              <a:solidFill>
                <a:srgbClr val="3E3E3E"/>
              </a:solidFill>
              <a:latin typeface="에스코어 드림 5 Medium"/>
              <a:ea typeface="에스코어 드림 5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47485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9F201F69-5447-CBF6-346B-43C209959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193585"/>
              </p:ext>
            </p:extLst>
          </p:nvPr>
        </p:nvGraphicFramePr>
        <p:xfrm>
          <a:off x="961052" y="3415293"/>
          <a:ext cx="2184995" cy="169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1870">
                  <a:extLst>
                    <a:ext uri="{9D8B030D-6E8A-4147-A177-3AD203B41FA5}">
                      <a16:colId xmlns:a16="http://schemas.microsoft.com/office/drawing/2014/main" val="1960594593"/>
                    </a:ext>
                  </a:extLst>
                </a:gridCol>
                <a:gridCol w="1373125">
                  <a:extLst>
                    <a:ext uri="{9D8B030D-6E8A-4147-A177-3AD203B41FA5}">
                      <a16:colId xmlns:a16="http://schemas.microsoft.com/office/drawing/2014/main" val="3605320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정수형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int</a:t>
                      </a:r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36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char </a:t>
                      </a:r>
                    </a:p>
                    <a:p>
                      <a:pPr latinLnBrk="1"/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문자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글자 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실수형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float</a:t>
                      </a:r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0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논리형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bool(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참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/</a:t>
                      </a:r>
                      <a:r>
                        <a:rPr lang="ko-KR" altLang="en-US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거짓</a:t>
                      </a:r>
                      <a:r>
                        <a:rPr lang="en-US" altLang="ko-KR" sz="16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6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0310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5A50000-F8A2-43DE-BD30-61D407DA75D6}"/>
              </a:ext>
            </a:extLst>
          </p:cNvPr>
          <p:cNvSpPr txBox="1"/>
          <p:nvPr/>
        </p:nvSpPr>
        <p:spPr>
          <a:xfrm>
            <a:off x="542550" y="656109"/>
            <a:ext cx="4544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C++ </a:t>
            </a:r>
            <a:r>
              <a:rPr lang="ko-KR" altLang="en-US" sz="2400" dirty="0"/>
              <a:t>문법 살펴보기</a:t>
            </a:r>
            <a:r>
              <a:rPr lang="en-US" altLang="ko-KR" sz="2400" dirty="0"/>
              <a:t>1 : </a:t>
            </a:r>
            <a:r>
              <a:rPr lang="ko-KR" altLang="en-US" sz="2400" dirty="0"/>
              <a:t>변수 선언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243B72-5AAD-452E-B1B0-E086107F9BCF}"/>
              </a:ext>
            </a:extLst>
          </p:cNvPr>
          <p:cNvSpPr txBox="1"/>
          <p:nvPr/>
        </p:nvSpPr>
        <p:spPr>
          <a:xfrm>
            <a:off x="577272" y="1143576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 err="1"/>
              <a:t>아두이노</a:t>
            </a:r>
            <a:r>
              <a:rPr lang="ko-KR" altLang="en-US" dirty="0"/>
              <a:t> 문법 기초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648952D-D9AD-4A5D-9A48-9142A09B059A}"/>
              </a:ext>
            </a:extLst>
          </p:cNvPr>
          <p:cNvGrpSpPr/>
          <p:nvPr/>
        </p:nvGrpSpPr>
        <p:grpSpPr>
          <a:xfrm>
            <a:off x="743827" y="1859279"/>
            <a:ext cx="8763967" cy="4342611"/>
            <a:chOff x="796084" y="1923541"/>
            <a:chExt cx="2847372" cy="1881649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C258F2E-BE02-4645-959E-093631D5A4EE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7189A16-3F97-43F6-A059-B6463C3CD27C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BBBC08D7-923F-4334-B789-5E19D40C531D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6262EF8-7AB4-4E17-B7C8-972148876124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87B14DA-6D73-4D9B-A74A-C12CA50AF640}"/>
              </a:ext>
            </a:extLst>
          </p:cNvPr>
          <p:cNvGrpSpPr/>
          <p:nvPr/>
        </p:nvGrpSpPr>
        <p:grpSpPr>
          <a:xfrm>
            <a:off x="871111" y="1943429"/>
            <a:ext cx="399577" cy="110048"/>
            <a:chOff x="3063240" y="2103120"/>
            <a:chExt cx="464820" cy="12192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53719BA-E846-4FFA-AED7-45B280F85D8A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8426651-6C71-4E01-A117-8F01E67D49A2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541B32A-084B-4A94-9301-55D1A540470C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7C5A5BA-B6C4-05E4-4582-8B4767112471}"/>
              </a:ext>
            </a:extLst>
          </p:cNvPr>
          <p:cNvSpPr txBox="1"/>
          <p:nvPr/>
        </p:nvSpPr>
        <p:spPr>
          <a:xfrm>
            <a:off x="3251942" y="2321544"/>
            <a:ext cx="6149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변수를 사용하려면 먼저 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변수를 </a:t>
            </a:r>
            <a:r>
              <a:rPr lang="ko-KR" altLang="en-US" sz="1600" dirty="0">
                <a:highlight>
                  <a:srgbClr val="FFE386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선언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하고 </a:t>
            </a:r>
            <a:r>
              <a:rPr lang="ko-KR" altLang="en-US" sz="1600" dirty="0">
                <a:highlight>
                  <a:srgbClr val="FFE386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값을 할당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해주어야 합니다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endParaRPr lang="en-US" altLang="ko-KR" sz="1600" dirty="0">
              <a:solidFill>
                <a:srgbClr val="0CA0A6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600" dirty="0">
                <a:solidFill>
                  <a:srgbClr val="0CA0A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자료형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변수명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;         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//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 선언</a:t>
            </a:r>
            <a:endParaRPr lang="en-US" altLang="ko-KR" sz="1600" dirty="0">
              <a:solidFill>
                <a:schemeClr val="accent3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600" b="1" dirty="0">
                <a:solidFill>
                  <a:srgbClr val="0CA0A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자료형</a:t>
            </a:r>
            <a:r>
              <a:rPr lang="ko-KR" altLang="en-US" sz="1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600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변수명</a:t>
            </a:r>
            <a:r>
              <a:rPr lang="ko-KR" altLang="en-US" sz="1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= </a:t>
            </a:r>
            <a:r>
              <a:rPr lang="ko-KR" altLang="en-US" sz="1600" b="1" dirty="0">
                <a:solidFill>
                  <a:srgbClr val="7BCDC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값</a:t>
            </a:r>
            <a:r>
              <a:rPr lang="en-US" altLang="ko-KR" sz="1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;</a:t>
            </a:r>
            <a:r>
              <a:rPr lang="ko-KR" altLang="en-US" sz="1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// </a:t>
            </a:r>
            <a:r>
              <a:rPr lang="ko-KR" altLang="en-US" sz="1600" b="1" dirty="0">
                <a:solidFill>
                  <a:schemeClr val="accent3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 선언 및 초기화 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highlight>
                  <a:srgbClr val="FFE386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&lt;</a:t>
            </a:r>
            <a:r>
              <a:rPr lang="ko-KR" altLang="en-US" sz="1600" b="1" dirty="0">
                <a:solidFill>
                  <a:schemeClr val="accent3">
                    <a:lumMod val="75000"/>
                  </a:schemeClr>
                </a:solidFill>
                <a:highlight>
                  <a:srgbClr val="FFE386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추천방법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highlight>
                  <a:srgbClr val="FFE386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!!</a:t>
            </a:r>
            <a:r>
              <a:rPr lang="ko-KR" altLang="en-US" sz="1600" b="1" dirty="0">
                <a:solidFill>
                  <a:schemeClr val="accent3">
                    <a:lumMod val="75000"/>
                  </a:schemeClr>
                </a:solidFill>
                <a:highlight>
                  <a:srgbClr val="FFE386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highlight>
                  <a:srgbClr val="FFE386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&gt;</a:t>
            </a:r>
          </a:p>
          <a:p>
            <a:r>
              <a:rPr lang="ko-KR" altLang="en-US" sz="1600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변수명</a:t>
            </a:r>
            <a:r>
              <a:rPr lang="ko-KR" altLang="en-US" sz="1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= </a:t>
            </a:r>
            <a:r>
              <a:rPr lang="ko-KR" altLang="en-US" sz="1600" b="1" dirty="0">
                <a:solidFill>
                  <a:srgbClr val="7BCDC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값</a:t>
            </a:r>
            <a:r>
              <a:rPr lang="en-US" altLang="ko-KR" sz="1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;              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// </a:t>
            </a:r>
            <a:r>
              <a:rPr lang="ko-KR" altLang="en-US" sz="1600" b="1" dirty="0">
                <a:solidFill>
                  <a:schemeClr val="accent3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초기화 및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600" b="1" dirty="0">
                <a:solidFill>
                  <a:schemeClr val="accent3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대입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600" b="1" dirty="0">
                <a:solidFill>
                  <a:schemeClr val="accent3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값 변경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sz="1600" b="1" dirty="0">
              <a:solidFill>
                <a:schemeClr val="accent3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4A23C4-AD57-63D7-C587-0CB49B8687E2}"/>
              </a:ext>
            </a:extLst>
          </p:cNvPr>
          <p:cNvSpPr txBox="1"/>
          <p:nvPr/>
        </p:nvSpPr>
        <p:spPr>
          <a:xfrm>
            <a:off x="9610649" y="2640494"/>
            <a:ext cx="2366746" cy="351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500" b="0" dirty="0">
                <a:highlight>
                  <a:srgbClr val="FFE386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변수 선언이란</a:t>
            </a:r>
            <a:r>
              <a:rPr lang="en-US" altLang="ko-KR" sz="1500" b="0" dirty="0">
                <a:highlight>
                  <a:srgbClr val="FFE386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어떤 변수를 사용할 것인지 </a:t>
            </a:r>
            <a:r>
              <a:rPr lang="ko-KR" altLang="en-US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변수 이름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짓고 </a:t>
            </a:r>
            <a:r>
              <a:rPr lang="ko-KR" altLang="en-US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자료형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 매칭하는 것입니다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highlight>
                  <a:srgbClr val="FFE386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초기화란</a:t>
            </a:r>
            <a:r>
              <a:rPr lang="en-US" altLang="ko-KR" sz="1500" b="0" dirty="0">
                <a:highlight>
                  <a:srgbClr val="FFE386"/>
                </a:highligh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처음으로 가질 값을 할당해주는 것입니다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초기화를 해주어야 변수를 사용할 수 있습니다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5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DF1C9B-D1F9-09A6-ECBF-5FBF6D70A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455" y="3795887"/>
            <a:ext cx="5529205" cy="20841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8DD124-AB46-7888-595B-3F08A388D217}"/>
              </a:ext>
            </a:extLst>
          </p:cNvPr>
          <p:cNvSpPr txBox="1"/>
          <p:nvPr/>
        </p:nvSpPr>
        <p:spPr>
          <a:xfrm>
            <a:off x="665170" y="1468437"/>
            <a:ext cx="8083454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C++</a:t>
            </a:r>
            <a:r>
              <a:rPr lang="ko-KR" altLang="en-US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코드 구문이 끝날 때마다 </a:t>
            </a:r>
            <a:r>
              <a:rPr lang="en-US" altLang="ko-KR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; (</a:t>
            </a:r>
            <a:r>
              <a:rPr lang="ko-KR" altLang="en-US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세미콜론</a:t>
            </a:r>
            <a:r>
              <a:rPr lang="en-US" altLang="ko-KR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붙여 코드 한 구문이 끝났음을 명시해 주어야 합니다</a:t>
            </a:r>
            <a:r>
              <a:rPr lang="en-US" altLang="ko-KR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b="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2E23DE-3F7F-5222-A299-9A5A1EB4B600}"/>
              </a:ext>
            </a:extLst>
          </p:cNvPr>
          <p:cNvSpPr txBox="1"/>
          <p:nvPr/>
        </p:nvSpPr>
        <p:spPr>
          <a:xfrm>
            <a:off x="1606208" y="3054110"/>
            <a:ext cx="833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CA0A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자료형</a:t>
            </a:r>
            <a:endParaRPr lang="ko-KR" altLang="en-US" sz="1600" b="1" dirty="0">
              <a:solidFill>
                <a:schemeClr val="accent3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254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645D2E6A-B18C-4259-48F9-695BD2A5D6B0}"/>
              </a:ext>
            </a:extLst>
          </p:cNvPr>
          <p:cNvGrpSpPr/>
          <p:nvPr/>
        </p:nvGrpSpPr>
        <p:grpSpPr>
          <a:xfrm>
            <a:off x="6207548" y="1856035"/>
            <a:ext cx="5240412" cy="3855144"/>
            <a:chOff x="796084" y="1923541"/>
            <a:chExt cx="2847372" cy="1881649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69AEA5D-D2A9-EC31-9E5B-09CC71597D82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3CF6799-611E-7336-0D7B-D60BF50E9C7E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76477A50-33E0-26E9-C08E-DA53E8C1EC01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34AD7E8A-56BB-FD35-E97D-F2FBF5881F2F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5A50000-F8A2-43DE-BD30-61D407DA75D6}"/>
              </a:ext>
            </a:extLst>
          </p:cNvPr>
          <p:cNvSpPr txBox="1"/>
          <p:nvPr/>
        </p:nvSpPr>
        <p:spPr>
          <a:xfrm>
            <a:off x="542550" y="656109"/>
            <a:ext cx="5290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C++ </a:t>
            </a:r>
            <a:r>
              <a:rPr lang="ko-KR" altLang="en-US" sz="2400" dirty="0"/>
              <a:t>문법 살펴보기</a:t>
            </a:r>
            <a:r>
              <a:rPr lang="en-US" altLang="ko-KR" sz="2400" dirty="0"/>
              <a:t>2 : </a:t>
            </a:r>
            <a:r>
              <a:rPr lang="ko-KR" altLang="en-US" sz="2400" dirty="0"/>
              <a:t>조건문 </a:t>
            </a:r>
            <a:r>
              <a:rPr lang="en-US" altLang="ko-KR" sz="2400" dirty="0"/>
              <a:t>&lt; if</a:t>
            </a:r>
            <a:r>
              <a:rPr lang="ko-KR" altLang="en-US" sz="2400" dirty="0"/>
              <a:t> 문 </a:t>
            </a:r>
            <a:r>
              <a:rPr lang="en-US" altLang="ko-KR" sz="2400" dirty="0"/>
              <a:t>&gt;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243B72-5AAD-452E-B1B0-E086107F9BCF}"/>
              </a:ext>
            </a:extLst>
          </p:cNvPr>
          <p:cNvSpPr txBox="1"/>
          <p:nvPr/>
        </p:nvSpPr>
        <p:spPr>
          <a:xfrm>
            <a:off x="577272" y="1143576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 err="1"/>
              <a:t>아두이노</a:t>
            </a:r>
            <a:r>
              <a:rPr lang="ko-KR" altLang="en-US" dirty="0"/>
              <a:t> 문법 기초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648952D-D9AD-4A5D-9A48-9142A09B059A}"/>
              </a:ext>
            </a:extLst>
          </p:cNvPr>
          <p:cNvGrpSpPr/>
          <p:nvPr/>
        </p:nvGrpSpPr>
        <p:grpSpPr>
          <a:xfrm>
            <a:off x="743828" y="1859280"/>
            <a:ext cx="5240412" cy="3855144"/>
            <a:chOff x="796084" y="1923541"/>
            <a:chExt cx="2847372" cy="1881649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C258F2E-BE02-4645-959E-093631D5A4EE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7189A16-3F97-43F6-A059-B6463C3CD27C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BBBC08D7-923F-4334-B789-5E19D40C531D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6262EF8-7AB4-4E17-B7C8-972148876124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87B14DA-6D73-4D9B-A74A-C12CA50AF640}"/>
              </a:ext>
            </a:extLst>
          </p:cNvPr>
          <p:cNvGrpSpPr/>
          <p:nvPr/>
        </p:nvGrpSpPr>
        <p:grpSpPr>
          <a:xfrm>
            <a:off x="871111" y="1943429"/>
            <a:ext cx="399577" cy="110048"/>
            <a:chOff x="3063240" y="2103120"/>
            <a:chExt cx="464820" cy="12192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53719BA-E846-4FFA-AED7-45B280F85D8A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8426651-6C71-4E01-A117-8F01E67D49A2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541B32A-084B-4A94-9301-55D1A540470C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7C5A5BA-B6C4-05E4-4582-8B4767112471}"/>
              </a:ext>
            </a:extLst>
          </p:cNvPr>
          <p:cNvSpPr txBox="1"/>
          <p:nvPr/>
        </p:nvSpPr>
        <p:spPr>
          <a:xfrm>
            <a:off x="6656727" y="2292043"/>
            <a:ext cx="382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if( </a:t>
            </a:r>
            <a:r>
              <a:rPr lang="ko-KR" altLang="en-US" sz="1800" dirty="0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조건식</a:t>
            </a:r>
            <a:r>
              <a:rPr lang="en-US" altLang="ko-KR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), else if( </a:t>
            </a:r>
            <a:r>
              <a:rPr lang="ko-KR" altLang="en-US" sz="18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조건식</a:t>
            </a:r>
            <a:r>
              <a:rPr lang="en-US" altLang="ko-KR" sz="1800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), else 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F014091-F923-2138-5F66-45273BADF44E}"/>
              </a:ext>
            </a:extLst>
          </p:cNvPr>
          <p:cNvGrpSpPr/>
          <p:nvPr/>
        </p:nvGrpSpPr>
        <p:grpSpPr>
          <a:xfrm rot="21415579">
            <a:off x="6334831" y="1940184"/>
            <a:ext cx="399577" cy="110048"/>
            <a:chOff x="3063240" y="2103120"/>
            <a:chExt cx="464820" cy="12192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A92821D-E3FB-9386-ED32-BF2742F5C64D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DFFCBD3-8824-275F-04C0-65E9A69BEE99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A4C9C07-D0F8-4C85-8C7D-7D4965C4B8F2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34A23C4-AD57-63D7-C587-0CB49B8687E2}"/>
              </a:ext>
            </a:extLst>
          </p:cNvPr>
          <p:cNvSpPr txBox="1"/>
          <p:nvPr/>
        </p:nvSpPr>
        <p:spPr>
          <a:xfrm>
            <a:off x="6626513" y="2556429"/>
            <a:ext cx="4241515" cy="3170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문은 괄호 안의 </a:t>
            </a:r>
            <a:r>
              <a:rPr lang="ko-KR" altLang="en-US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조건이 참</a:t>
            </a:r>
            <a:r>
              <a:rPr lang="en-US" altLang="ko-KR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(true)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될 때 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{ }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안의 </a:t>
            </a:r>
            <a:r>
              <a:rPr lang="ko-KR" altLang="en-US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코드를 실행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하는 조건문 함수입니다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조건이 참이 아닌 경우 다음 조건문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                </a:t>
            </a: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또는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 )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넘어가며 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else if( )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수는 제한이 없습니다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5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앞의 모든 조건을 만족하지 않을 때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거짓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false)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else 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문이 실행됩니다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이때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else 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문이 없는 경우 다음 코드로 넘어갑니다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5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0685C9-4DFE-F2EA-9FA8-C712DDD7DA1A}"/>
              </a:ext>
            </a:extLst>
          </p:cNvPr>
          <p:cNvSpPr txBox="1"/>
          <p:nvPr/>
        </p:nvSpPr>
        <p:spPr>
          <a:xfrm>
            <a:off x="6332166" y="5775190"/>
            <a:ext cx="5115793" cy="61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if( )</a:t>
            </a: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문을 단독으로 사용하는 것은 가능하지만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else if( ), else</a:t>
            </a: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문을 단독으로 사용하는 것은 불가하다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2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1D4938-FA20-DFAD-9978-253C0EB1D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089" y="2150400"/>
            <a:ext cx="3430084" cy="35255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3A2E87-3AD8-7D6B-571E-834FB95D2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97" b="4954"/>
          <a:stretch/>
        </p:blipFill>
        <p:spPr>
          <a:xfrm>
            <a:off x="6764996" y="2648273"/>
            <a:ext cx="501436" cy="2481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0FB849-0BF3-FDC8-026C-D16227CFF8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1" r="1459"/>
          <a:stretch/>
        </p:blipFill>
        <p:spPr>
          <a:xfrm>
            <a:off x="9687551" y="3325368"/>
            <a:ext cx="991190" cy="2598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374CC3-BF2A-74B4-777B-CA3CFF99A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444" y="3673107"/>
            <a:ext cx="555896" cy="2481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69939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그림 121">
            <a:extLst>
              <a:ext uri="{FF2B5EF4-FFF2-40B4-BE49-F238E27FC236}">
                <a16:creationId xmlns:a16="http://schemas.microsoft.com/office/drawing/2014/main" id="{8323A841-8939-FF11-5158-DB67BC4A1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84" y="3154330"/>
            <a:ext cx="4625006" cy="1321430"/>
          </a:xfrm>
          <a:prstGeom prst="rect">
            <a:avLst/>
          </a:prstGeom>
        </p:spPr>
      </p:pic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A5647E12-E728-FA1E-5E10-92AB4FDD7ADC}"/>
              </a:ext>
            </a:extLst>
          </p:cNvPr>
          <p:cNvCxnSpPr>
            <a:cxnSpLocks/>
          </p:cNvCxnSpPr>
          <p:nvPr/>
        </p:nvCxnSpPr>
        <p:spPr>
          <a:xfrm>
            <a:off x="1458583" y="2851158"/>
            <a:ext cx="9797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45D2E6A-B18C-4259-48F9-695BD2A5D6B0}"/>
              </a:ext>
            </a:extLst>
          </p:cNvPr>
          <p:cNvGrpSpPr/>
          <p:nvPr/>
        </p:nvGrpSpPr>
        <p:grpSpPr>
          <a:xfrm>
            <a:off x="6207548" y="1856035"/>
            <a:ext cx="5240412" cy="3855144"/>
            <a:chOff x="796084" y="1923541"/>
            <a:chExt cx="2847372" cy="1881649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69AEA5D-D2A9-EC31-9E5B-09CC71597D82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3CF6799-611E-7336-0D7B-D60BF50E9C7E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76477A50-33E0-26E9-C08E-DA53E8C1EC01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34AD7E8A-56BB-FD35-E97D-F2FBF5881F2F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5A50000-F8A2-43DE-BD30-61D407DA75D6}"/>
              </a:ext>
            </a:extLst>
          </p:cNvPr>
          <p:cNvSpPr txBox="1"/>
          <p:nvPr/>
        </p:nvSpPr>
        <p:spPr>
          <a:xfrm>
            <a:off x="542550" y="656109"/>
            <a:ext cx="6114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C++ </a:t>
            </a:r>
            <a:r>
              <a:rPr lang="ko-KR" altLang="en-US" sz="2400" dirty="0"/>
              <a:t>문법 살펴보기</a:t>
            </a:r>
            <a:r>
              <a:rPr lang="en-US" altLang="ko-KR" sz="2400" dirty="0"/>
              <a:t>3 : </a:t>
            </a:r>
            <a:r>
              <a:rPr lang="ko-KR" altLang="en-US" sz="2400" dirty="0" err="1"/>
              <a:t>반복문</a:t>
            </a:r>
            <a:r>
              <a:rPr lang="ko-KR" altLang="en-US" sz="2400" dirty="0"/>
              <a:t> </a:t>
            </a:r>
            <a:r>
              <a:rPr lang="en-US" altLang="ko-KR" sz="2400" dirty="0"/>
              <a:t>&lt; while( )</a:t>
            </a:r>
            <a:r>
              <a:rPr lang="ko-KR" altLang="en-US" sz="2400" dirty="0"/>
              <a:t>문 </a:t>
            </a:r>
            <a:r>
              <a:rPr lang="en-US" altLang="ko-KR" sz="2400" dirty="0"/>
              <a:t>&gt;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243B72-5AAD-452E-B1B0-E086107F9BCF}"/>
              </a:ext>
            </a:extLst>
          </p:cNvPr>
          <p:cNvSpPr txBox="1"/>
          <p:nvPr/>
        </p:nvSpPr>
        <p:spPr>
          <a:xfrm>
            <a:off x="577272" y="1143576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 err="1"/>
              <a:t>아두이노</a:t>
            </a:r>
            <a:r>
              <a:rPr lang="ko-KR" altLang="en-US" dirty="0"/>
              <a:t> 문법 기초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648952D-D9AD-4A5D-9A48-9142A09B059A}"/>
              </a:ext>
            </a:extLst>
          </p:cNvPr>
          <p:cNvGrpSpPr/>
          <p:nvPr/>
        </p:nvGrpSpPr>
        <p:grpSpPr>
          <a:xfrm>
            <a:off x="743828" y="1859280"/>
            <a:ext cx="5240412" cy="3855144"/>
            <a:chOff x="796084" y="1923541"/>
            <a:chExt cx="2847372" cy="1881649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C258F2E-BE02-4645-959E-093631D5A4EE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7189A16-3F97-43F6-A059-B6463C3CD27C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BBBC08D7-923F-4334-B789-5E19D40C531D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6262EF8-7AB4-4E17-B7C8-972148876124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87B14DA-6D73-4D9B-A74A-C12CA50AF640}"/>
              </a:ext>
            </a:extLst>
          </p:cNvPr>
          <p:cNvGrpSpPr/>
          <p:nvPr/>
        </p:nvGrpSpPr>
        <p:grpSpPr>
          <a:xfrm>
            <a:off x="871111" y="1943429"/>
            <a:ext cx="399577" cy="110048"/>
            <a:chOff x="3063240" y="2103120"/>
            <a:chExt cx="464820" cy="12192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53719BA-E846-4FFA-AED7-45B280F85D8A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8426651-6C71-4E01-A117-8F01E67D49A2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541B32A-084B-4A94-9301-55D1A540470C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7C5A5BA-B6C4-05E4-4582-8B4767112471}"/>
              </a:ext>
            </a:extLst>
          </p:cNvPr>
          <p:cNvSpPr txBox="1"/>
          <p:nvPr/>
        </p:nvSpPr>
        <p:spPr>
          <a:xfrm>
            <a:off x="6655166" y="3521780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while(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조건식</a:t>
            </a:r>
            <a:r>
              <a:rPr lang="ko-KR" altLang="en-US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):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F014091-F923-2138-5F66-45273BADF44E}"/>
              </a:ext>
            </a:extLst>
          </p:cNvPr>
          <p:cNvGrpSpPr/>
          <p:nvPr/>
        </p:nvGrpSpPr>
        <p:grpSpPr>
          <a:xfrm rot="21415579">
            <a:off x="6334831" y="1940184"/>
            <a:ext cx="399577" cy="110048"/>
            <a:chOff x="3063240" y="2103120"/>
            <a:chExt cx="464820" cy="12192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A92821D-E3FB-9386-ED32-BF2742F5C64D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DFFCBD3-8824-275F-04C0-65E9A69BEE99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A4C9C07-D0F8-4C85-8C7D-7D4965C4B8F2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34A23C4-AD57-63D7-C587-0CB49B8687E2}"/>
              </a:ext>
            </a:extLst>
          </p:cNvPr>
          <p:cNvSpPr txBox="1"/>
          <p:nvPr/>
        </p:nvSpPr>
        <p:spPr>
          <a:xfrm>
            <a:off x="6655166" y="2169497"/>
            <a:ext cx="4241515" cy="109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5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반복문이란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반복적으로 동작해야 하는 명령어들을 모아 반복 조건을 설정하여 동작시키는 코드 구조입니다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45E81D-202E-A0E1-B42A-178DECA9FB12}"/>
              </a:ext>
            </a:extLst>
          </p:cNvPr>
          <p:cNvSpPr txBox="1"/>
          <p:nvPr/>
        </p:nvSpPr>
        <p:spPr>
          <a:xfrm>
            <a:off x="6655166" y="3826168"/>
            <a:ext cx="4241515" cy="109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괄호 속 </a:t>
            </a:r>
            <a:r>
              <a:rPr lang="ko-KR" altLang="en-US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조건을 만족하는 동안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{ }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안의 코드가 </a:t>
            </a:r>
            <a:r>
              <a:rPr lang="ko-KR" altLang="en-US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반복 실행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됩니다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break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문을 통해 중지할 수도 있습니다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5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EB1EAA52-FBDC-76F3-81F7-25E3AD386BB5}"/>
              </a:ext>
            </a:extLst>
          </p:cNvPr>
          <p:cNvSpPr/>
          <p:nvPr/>
        </p:nvSpPr>
        <p:spPr>
          <a:xfrm rot="12960453">
            <a:off x="8398345" y="-460824"/>
            <a:ext cx="3165662" cy="2939190"/>
          </a:xfrm>
          <a:custGeom>
            <a:avLst/>
            <a:gdLst>
              <a:gd name="connsiteX0" fmla="*/ 3155612 w 3165662"/>
              <a:gd name="connsiteY0" fmla="*/ 1289255 h 2939190"/>
              <a:gd name="connsiteX1" fmla="*/ 891712 w 3165662"/>
              <a:gd name="connsiteY1" fmla="*/ 2934530 h 2939190"/>
              <a:gd name="connsiteX2" fmla="*/ 857650 w 3165662"/>
              <a:gd name="connsiteY2" fmla="*/ 2929140 h 2939190"/>
              <a:gd name="connsiteX3" fmla="*/ 4660 w 3165662"/>
              <a:gd name="connsiteY3" fmla="*/ 1755425 h 2939190"/>
              <a:gd name="connsiteX4" fmla="*/ 10050 w 3165662"/>
              <a:gd name="connsiteY4" fmla="*/ 1721364 h 2939190"/>
              <a:gd name="connsiteX5" fmla="*/ 1865526 w 3165662"/>
              <a:gd name="connsiteY5" fmla="*/ 372908 h 2939190"/>
              <a:gd name="connsiteX6" fmla="*/ 1972047 w 3165662"/>
              <a:gd name="connsiteY6" fmla="*/ 0 h 2939190"/>
              <a:gd name="connsiteX7" fmla="*/ 2041944 w 3165662"/>
              <a:gd name="connsiteY7" fmla="*/ 244697 h 2939190"/>
              <a:gd name="connsiteX8" fmla="*/ 2273950 w 3165662"/>
              <a:gd name="connsiteY8" fmla="*/ 76088 h 2939190"/>
              <a:gd name="connsiteX9" fmla="*/ 2308012 w 3165662"/>
              <a:gd name="connsiteY9" fmla="*/ 81479 h 2939190"/>
              <a:gd name="connsiteX10" fmla="*/ 3161002 w 3165662"/>
              <a:gd name="connsiteY10" fmla="*/ 1255193 h 2939190"/>
              <a:gd name="connsiteX11" fmla="*/ 3155612 w 3165662"/>
              <a:gd name="connsiteY11" fmla="*/ 1289255 h 293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65662" h="2939190">
                <a:moveTo>
                  <a:pt x="3155612" y="1289255"/>
                </a:moveTo>
                <a:lnTo>
                  <a:pt x="891712" y="2934530"/>
                </a:lnTo>
                <a:cubicBezTo>
                  <a:pt x="880818" y="2942447"/>
                  <a:pt x="865567" y="2940034"/>
                  <a:pt x="857650" y="2929140"/>
                </a:cubicBezTo>
                <a:lnTo>
                  <a:pt x="4660" y="1755425"/>
                </a:lnTo>
                <a:cubicBezTo>
                  <a:pt x="-3257" y="1744531"/>
                  <a:pt x="-844" y="1729281"/>
                  <a:pt x="10050" y="1721364"/>
                </a:cubicBezTo>
                <a:lnTo>
                  <a:pt x="1865526" y="372908"/>
                </a:lnTo>
                <a:lnTo>
                  <a:pt x="1972047" y="0"/>
                </a:lnTo>
                <a:lnTo>
                  <a:pt x="2041944" y="244697"/>
                </a:lnTo>
                <a:lnTo>
                  <a:pt x="2273950" y="76088"/>
                </a:lnTo>
                <a:cubicBezTo>
                  <a:pt x="2284844" y="68171"/>
                  <a:pt x="2300095" y="70585"/>
                  <a:pt x="2308012" y="81479"/>
                </a:cubicBezTo>
                <a:lnTo>
                  <a:pt x="3161002" y="1255193"/>
                </a:lnTo>
                <a:cubicBezTo>
                  <a:pt x="3168919" y="1266087"/>
                  <a:pt x="3166506" y="1281338"/>
                  <a:pt x="3155612" y="1289255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12054F-BAFB-6313-CADB-5506C96FE5F5}"/>
              </a:ext>
            </a:extLst>
          </p:cNvPr>
          <p:cNvSpPr txBox="1"/>
          <p:nvPr/>
        </p:nvSpPr>
        <p:spPr>
          <a:xfrm>
            <a:off x="8619057" y="413980"/>
            <a:ext cx="2404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💡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Tip : while( 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 예시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D35FE3-C4F2-128D-C38D-7D4E50038FDB}"/>
              </a:ext>
            </a:extLst>
          </p:cNvPr>
          <p:cNvSpPr txBox="1"/>
          <p:nvPr/>
        </p:nvSpPr>
        <p:spPr>
          <a:xfrm>
            <a:off x="8605292" y="775701"/>
            <a:ext cx="2745276" cy="8924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dirty="0"/>
              <a:t>Q.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 숫자를 화면에 출력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while( </a:t>
            </a:r>
            <a:r>
              <a:rPr lang="ko-KR" altLang="en-US" dirty="0"/>
              <a:t>스위치가 </a:t>
            </a:r>
            <a:r>
              <a:rPr lang="ko-KR" altLang="en-US" dirty="0" err="1"/>
              <a:t>눌려있는가</a:t>
            </a:r>
            <a:r>
              <a:rPr lang="en-US" altLang="ko-KR" dirty="0"/>
              <a:t>? )</a:t>
            </a:r>
          </a:p>
          <a:p>
            <a:r>
              <a:rPr lang="en-US" altLang="ko-KR" dirty="0"/>
              <a:t>{ led</a:t>
            </a:r>
            <a:r>
              <a:rPr lang="ko-KR" altLang="en-US" dirty="0"/>
              <a:t>를 켜라</a:t>
            </a:r>
            <a:r>
              <a:rPr lang="en-US" altLang="ko-KR" dirty="0"/>
              <a:t>! }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2081102-B614-D449-B51D-B1B00ECBF5ED}"/>
              </a:ext>
            </a:extLst>
          </p:cNvPr>
          <p:cNvCxnSpPr/>
          <p:nvPr/>
        </p:nvCxnSpPr>
        <p:spPr>
          <a:xfrm>
            <a:off x="2247725" y="2192357"/>
            <a:ext cx="0" cy="9809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CC7188-B191-152C-2898-D29D8E2572E7}"/>
              </a:ext>
            </a:extLst>
          </p:cNvPr>
          <p:cNvCxnSpPr>
            <a:cxnSpLocks/>
          </p:cNvCxnSpPr>
          <p:nvPr/>
        </p:nvCxnSpPr>
        <p:spPr>
          <a:xfrm>
            <a:off x="2248813" y="3511096"/>
            <a:ext cx="0" cy="84061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C2A244EE-2BFD-29F7-4D27-BAC5B48355BC}"/>
              </a:ext>
            </a:extLst>
          </p:cNvPr>
          <p:cNvCxnSpPr>
            <a:cxnSpLocks/>
          </p:cNvCxnSpPr>
          <p:nvPr/>
        </p:nvCxnSpPr>
        <p:spPr>
          <a:xfrm>
            <a:off x="2984960" y="2973078"/>
            <a:ext cx="0" cy="23101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01CF91F2-5628-49F7-C79A-2493E798C420}"/>
              </a:ext>
            </a:extLst>
          </p:cNvPr>
          <p:cNvCxnSpPr>
            <a:cxnSpLocks/>
          </p:cNvCxnSpPr>
          <p:nvPr/>
        </p:nvCxnSpPr>
        <p:spPr>
          <a:xfrm>
            <a:off x="2971800" y="2980698"/>
            <a:ext cx="2560260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2734C22-6A98-A91B-82A4-6EA520E39B49}"/>
              </a:ext>
            </a:extLst>
          </p:cNvPr>
          <p:cNvCxnSpPr>
            <a:cxnSpLocks/>
          </p:cNvCxnSpPr>
          <p:nvPr/>
        </p:nvCxnSpPr>
        <p:spPr>
          <a:xfrm>
            <a:off x="5516820" y="2973078"/>
            <a:ext cx="0" cy="1438902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C23D0141-AF02-44F0-383A-431F329AB09F}"/>
              </a:ext>
            </a:extLst>
          </p:cNvPr>
          <p:cNvCxnSpPr>
            <a:cxnSpLocks/>
          </p:cNvCxnSpPr>
          <p:nvPr/>
        </p:nvCxnSpPr>
        <p:spPr>
          <a:xfrm>
            <a:off x="2275904" y="4411980"/>
            <a:ext cx="3259594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DE4585FB-67FC-244C-3B22-11F528044497}"/>
              </a:ext>
            </a:extLst>
          </p:cNvPr>
          <p:cNvCxnSpPr>
            <a:cxnSpLocks/>
          </p:cNvCxnSpPr>
          <p:nvPr/>
        </p:nvCxnSpPr>
        <p:spPr>
          <a:xfrm>
            <a:off x="2423100" y="2842260"/>
            <a:ext cx="0" cy="3310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A3C9DF4D-EFCB-C021-7365-62E9C55D4F18}"/>
              </a:ext>
            </a:extLst>
          </p:cNvPr>
          <p:cNvCxnSpPr>
            <a:cxnSpLocks/>
          </p:cNvCxnSpPr>
          <p:nvPr/>
        </p:nvCxnSpPr>
        <p:spPr>
          <a:xfrm>
            <a:off x="1458583" y="2841814"/>
            <a:ext cx="0" cy="20349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09CA4F0-55F7-D0B5-5D55-6692909EF3D2}"/>
              </a:ext>
            </a:extLst>
          </p:cNvPr>
          <p:cNvCxnSpPr>
            <a:cxnSpLocks/>
          </p:cNvCxnSpPr>
          <p:nvPr/>
        </p:nvCxnSpPr>
        <p:spPr>
          <a:xfrm>
            <a:off x="1443343" y="4876800"/>
            <a:ext cx="8043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5" name="순서도: 처리 114">
            <a:extLst>
              <a:ext uri="{FF2B5EF4-FFF2-40B4-BE49-F238E27FC236}">
                <a16:creationId xmlns:a16="http://schemas.microsoft.com/office/drawing/2014/main" id="{12B23C2D-7CFC-6966-F3F6-157BB9FB7BBF}"/>
              </a:ext>
            </a:extLst>
          </p:cNvPr>
          <p:cNvSpPr/>
          <p:nvPr/>
        </p:nvSpPr>
        <p:spPr>
          <a:xfrm>
            <a:off x="2173339" y="3134241"/>
            <a:ext cx="1193033" cy="282597"/>
          </a:xfrm>
          <a:prstGeom prst="flowChartProcess">
            <a:avLst/>
          </a:prstGeom>
          <a:noFill/>
          <a:ln w="28575">
            <a:solidFill>
              <a:srgbClr val="FFC30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7228FB3-D7A9-C75E-D4F7-E2A928F0824B}"/>
              </a:ext>
            </a:extLst>
          </p:cNvPr>
          <p:cNvCxnSpPr>
            <a:cxnSpLocks/>
          </p:cNvCxnSpPr>
          <p:nvPr/>
        </p:nvCxnSpPr>
        <p:spPr>
          <a:xfrm>
            <a:off x="2247550" y="4861560"/>
            <a:ext cx="0" cy="6666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2118D8D-6416-693B-1AEC-525A4B3B7AF9}"/>
              </a:ext>
            </a:extLst>
          </p:cNvPr>
          <p:cNvSpPr txBox="1"/>
          <p:nvPr/>
        </p:nvSpPr>
        <p:spPr>
          <a:xfrm>
            <a:off x="2224690" y="2145714"/>
            <a:ext cx="962739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정상흐름</a:t>
            </a:r>
            <a:endParaRPr lang="ko-KR" altLang="en-US" sz="12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957DA87-72C6-9E4E-CDD5-9A84AFA094A5}"/>
              </a:ext>
            </a:extLst>
          </p:cNvPr>
          <p:cNvSpPr txBox="1"/>
          <p:nvPr/>
        </p:nvSpPr>
        <p:spPr>
          <a:xfrm>
            <a:off x="2210827" y="5022519"/>
            <a:ext cx="962739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정상흐름</a:t>
            </a:r>
            <a:endParaRPr lang="ko-KR" altLang="en-US" sz="12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0651F02-C047-72D6-CD27-95F041C9E2F5}"/>
              </a:ext>
            </a:extLst>
          </p:cNvPr>
          <p:cNvSpPr txBox="1"/>
          <p:nvPr/>
        </p:nvSpPr>
        <p:spPr>
          <a:xfrm>
            <a:off x="1333027" y="2546754"/>
            <a:ext cx="96274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 만족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</a:t>
            </a:r>
            <a:endParaRPr lang="ko-KR" altLang="en-US" sz="12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129921-0BEB-5539-BDF9-B50925C2B59C}"/>
              </a:ext>
            </a:extLst>
          </p:cNvPr>
          <p:cNvSpPr txBox="1"/>
          <p:nvPr/>
        </p:nvSpPr>
        <p:spPr>
          <a:xfrm>
            <a:off x="2275904" y="3480617"/>
            <a:ext cx="96274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 만족</a:t>
            </a:r>
            <a:r>
              <a:rPr lang="en-US" altLang="ko-KR" sz="1200" b="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</a:t>
            </a:r>
            <a:endParaRPr lang="ko-KR" altLang="en-US" sz="1200" b="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794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55324AF-A797-A3F4-2715-87F2951704F8}"/>
              </a:ext>
            </a:extLst>
          </p:cNvPr>
          <p:cNvCxnSpPr>
            <a:cxnSpLocks/>
          </p:cNvCxnSpPr>
          <p:nvPr/>
        </p:nvCxnSpPr>
        <p:spPr>
          <a:xfrm>
            <a:off x="2247725" y="2192357"/>
            <a:ext cx="0" cy="11588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850B6FF-C841-8B4C-D56C-CF490CDD1FCC}"/>
              </a:ext>
            </a:extLst>
          </p:cNvPr>
          <p:cNvCxnSpPr>
            <a:cxnSpLocks/>
          </p:cNvCxnSpPr>
          <p:nvPr/>
        </p:nvCxnSpPr>
        <p:spPr>
          <a:xfrm>
            <a:off x="2240105" y="4861560"/>
            <a:ext cx="0" cy="74253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45D2E6A-B18C-4259-48F9-695BD2A5D6B0}"/>
              </a:ext>
            </a:extLst>
          </p:cNvPr>
          <p:cNvGrpSpPr/>
          <p:nvPr/>
        </p:nvGrpSpPr>
        <p:grpSpPr>
          <a:xfrm>
            <a:off x="6207548" y="1856035"/>
            <a:ext cx="5240412" cy="3855144"/>
            <a:chOff x="796084" y="1923541"/>
            <a:chExt cx="2847372" cy="1881649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69AEA5D-D2A9-EC31-9E5B-09CC71597D82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3CF6799-611E-7336-0D7B-D60BF50E9C7E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76477A50-33E0-26E9-C08E-DA53E8C1EC01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34AD7E8A-56BB-FD35-E97D-F2FBF5881F2F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5A50000-F8A2-43DE-BD30-61D407DA75D6}"/>
              </a:ext>
            </a:extLst>
          </p:cNvPr>
          <p:cNvSpPr txBox="1"/>
          <p:nvPr/>
        </p:nvSpPr>
        <p:spPr>
          <a:xfrm>
            <a:off x="542550" y="656109"/>
            <a:ext cx="5734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C++ </a:t>
            </a:r>
            <a:r>
              <a:rPr lang="ko-KR" altLang="en-US" sz="2400" dirty="0"/>
              <a:t>문법 살펴보기</a:t>
            </a:r>
            <a:r>
              <a:rPr lang="en-US" altLang="ko-KR" sz="2400" dirty="0"/>
              <a:t>3 : </a:t>
            </a:r>
            <a:r>
              <a:rPr lang="ko-KR" altLang="en-US" sz="2400" dirty="0" err="1"/>
              <a:t>반복문</a:t>
            </a:r>
            <a:r>
              <a:rPr lang="ko-KR" altLang="en-US" sz="2400" dirty="0"/>
              <a:t> </a:t>
            </a:r>
            <a:r>
              <a:rPr lang="en-US" altLang="ko-KR" sz="2400" dirty="0"/>
              <a:t>&lt; for( )</a:t>
            </a:r>
            <a:r>
              <a:rPr lang="ko-KR" altLang="en-US" sz="2400" dirty="0"/>
              <a:t>문 </a:t>
            </a:r>
            <a:r>
              <a:rPr lang="en-US" altLang="ko-KR" sz="2400" dirty="0"/>
              <a:t>&gt;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243B72-5AAD-452E-B1B0-E086107F9BCF}"/>
              </a:ext>
            </a:extLst>
          </p:cNvPr>
          <p:cNvSpPr txBox="1"/>
          <p:nvPr/>
        </p:nvSpPr>
        <p:spPr>
          <a:xfrm>
            <a:off x="577272" y="1143576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 err="1"/>
              <a:t>아두이노</a:t>
            </a:r>
            <a:r>
              <a:rPr lang="ko-KR" altLang="en-US" dirty="0"/>
              <a:t> 문법 기초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648952D-D9AD-4A5D-9A48-9142A09B059A}"/>
              </a:ext>
            </a:extLst>
          </p:cNvPr>
          <p:cNvGrpSpPr/>
          <p:nvPr/>
        </p:nvGrpSpPr>
        <p:grpSpPr>
          <a:xfrm>
            <a:off x="743828" y="1859280"/>
            <a:ext cx="5240412" cy="3855144"/>
            <a:chOff x="796084" y="1923541"/>
            <a:chExt cx="2847372" cy="1881649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C258F2E-BE02-4645-959E-093631D5A4EE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7189A16-3F97-43F6-A059-B6463C3CD27C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BBBC08D7-923F-4334-B789-5E19D40C531D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6262EF8-7AB4-4E17-B7C8-972148876124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87B14DA-6D73-4D9B-A74A-C12CA50AF640}"/>
              </a:ext>
            </a:extLst>
          </p:cNvPr>
          <p:cNvGrpSpPr/>
          <p:nvPr/>
        </p:nvGrpSpPr>
        <p:grpSpPr>
          <a:xfrm>
            <a:off x="871111" y="1943429"/>
            <a:ext cx="399577" cy="110048"/>
            <a:chOff x="3063240" y="2103120"/>
            <a:chExt cx="464820" cy="12192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53719BA-E846-4FFA-AED7-45B280F85D8A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8426651-6C71-4E01-A117-8F01E67D49A2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541B32A-084B-4A94-9301-55D1A540470C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F014091-F923-2138-5F66-45273BADF44E}"/>
              </a:ext>
            </a:extLst>
          </p:cNvPr>
          <p:cNvGrpSpPr/>
          <p:nvPr/>
        </p:nvGrpSpPr>
        <p:grpSpPr>
          <a:xfrm rot="21415579">
            <a:off x="6334831" y="1940184"/>
            <a:ext cx="399577" cy="110048"/>
            <a:chOff x="3063240" y="2103120"/>
            <a:chExt cx="464820" cy="12192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A92821D-E3FB-9386-ED32-BF2742F5C64D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DFFCBD3-8824-275F-04C0-65E9A69BEE99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A4C9C07-D0F8-4C85-8C7D-7D4965C4B8F2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34A23C4-AD57-63D7-C587-0CB49B8687E2}"/>
              </a:ext>
            </a:extLst>
          </p:cNvPr>
          <p:cNvSpPr txBox="1"/>
          <p:nvPr/>
        </p:nvSpPr>
        <p:spPr>
          <a:xfrm>
            <a:off x="6655166" y="2169497"/>
            <a:ext cx="4241515" cy="109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5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반복문이란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반복적으로 동작해야 하는 명령어들을 모아 반복 조건을 설정하여 동작시키는 코드 구조입니다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5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3969A9-EE8A-680F-2D8F-76710C44A16E}"/>
              </a:ext>
            </a:extLst>
          </p:cNvPr>
          <p:cNvSpPr txBox="1"/>
          <p:nvPr/>
        </p:nvSpPr>
        <p:spPr>
          <a:xfrm>
            <a:off x="6655166" y="3564132"/>
            <a:ext cx="3335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for( </a:t>
            </a:r>
            <a:r>
              <a:rPr lang="ko-KR" altLang="en-US" b="1" dirty="0" err="1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초기식</a:t>
            </a:r>
            <a:r>
              <a:rPr lang="ko-KR" altLang="en-US" b="1" dirty="0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;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b="1" dirty="0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조건식</a:t>
            </a:r>
            <a:r>
              <a:rPr lang="ko-KR" altLang="en-US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; </a:t>
            </a:r>
            <a:r>
              <a:rPr lang="ko-KR" altLang="en-US" b="1" dirty="0" err="1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증감식</a:t>
            </a:r>
            <a:r>
              <a:rPr lang="ko-KR" altLang="en-US" b="1" dirty="0">
                <a:solidFill>
                  <a:srgbClr val="40404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):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EB1EAA52-FBDC-76F3-81F7-25E3AD386BB5}"/>
              </a:ext>
            </a:extLst>
          </p:cNvPr>
          <p:cNvSpPr/>
          <p:nvPr/>
        </p:nvSpPr>
        <p:spPr>
          <a:xfrm rot="12960453">
            <a:off x="8398345" y="-460824"/>
            <a:ext cx="3165662" cy="2939190"/>
          </a:xfrm>
          <a:custGeom>
            <a:avLst/>
            <a:gdLst>
              <a:gd name="connsiteX0" fmla="*/ 3155612 w 3165662"/>
              <a:gd name="connsiteY0" fmla="*/ 1289255 h 2939190"/>
              <a:gd name="connsiteX1" fmla="*/ 891712 w 3165662"/>
              <a:gd name="connsiteY1" fmla="*/ 2934530 h 2939190"/>
              <a:gd name="connsiteX2" fmla="*/ 857650 w 3165662"/>
              <a:gd name="connsiteY2" fmla="*/ 2929140 h 2939190"/>
              <a:gd name="connsiteX3" fmla="*/ 4660 w 3165662"/>
              <a:gd name="connsiteY3" fmla="*/ 1755425 h 2939190"/>
              <a:gd name="connsiteX4" fmla="*/ 10050 w 3165662"/>
              <a:gd name="connsiteY4" fmla="*/ 1721364 h 2939190"/>
              <a:gd name="connsiteX5" fmla="*/ 1865526 w 3165662"/>
              <a:gd name="connsiteY5" fmla="*/ 372908 h 2939190"/>
              <a:gd name="connsiteX6" fmla="*/ 1972047 w 3165662"/>
              <a:gd name="connsiteY6" fmla="*/ 0 h 2939190"/>
              <a:gd name="connsiteX7" fmla="*/ 2041944 w 3165662"/>
              <a:gd name="connsiteY7" fmla="*/ 244697 h 2939190"/>
              <a:gd name="connsiteX8" fmla="*/ 2273950 w 3165662"/>
              <a:gd name="connsiteY8" fmla="*/ 76088 h 2939190"/>
              <a:gd name="connsiteX9" fmla="*/ 2308012 w 3165662"/>
              <a:gd name="connsiteY9" fmla="*/ 81479 h 2939190"/>
              <a:gd name="connsiteX10" fmla="*/ 3161002 w 3165662"/>
              <a:gd name="connsiteY10" fmla="*/ 1255193 h 2939190"/>
              <a:gd name="connsiteX11" fmla="*/ 3155612 w 3165662"/>
              <a:gd name="connsiteY11" fmla="*/ 1289255 h 293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65662" h="2939190">
                <a:moveTo>
                  <a:pt x="3155612" y="1289255"/>
                </a:moveTo>
                <a:lnTo>
                  <a:pt x="891712" y="2934530"/>
                </a:lnTo>
                <a:cubicBezTo>
                  <a:pt x="880818" y="2942447"/>
                  <a:pt x="865567" y="2940034"/>
                  <a:pt x="857650" y="2929140"/>
                </a:cubicBezTo>
                <a:lnTo>
                  <a:pt x="4660" y="1755425"/>
                </a:lnTo>
                <a:cubicBezTo>
                  <a:pt x="-3257" y="1744531"/>
                  <a:pt x="-844" y="1729281"/>
                  <a:pt x="10050" y="1721364"/>
                </a:cubicBezTo>
                <a:lnTo>
                  <a:pt x="1865526" y="372908"/>
                </a:lnTo>
                <a:lnTo>
                  <a:pt x="1972047" y="0"/>
                </a:lnTo>
                <a:lnTo>
                  <a:pt x="2041944" y="244697"/>
                </a:lnTo>
                <a:lnTo>
                  <a:pt x="2273950" y="76088"/>
                </a:lnTo>
                <a:cubicBezTo>
                  <a:pt x="2284844" y="68171"/>
                  <a:pt x="2300095" y="70585"/>
                  <a:pt x="2308012" y="81479"/>
                </a:cubicBezTo>
                <a:lnTo>
                  <a:pt x="3161002" y="1255193"/>
                </a:lnTo>
                <a:cubicBezTo>
                  <a:pt x="3168919" y="1266087"/>
                  <a:pt x="3166506" y="1281338"/>
                  <a:pt x="3155612" y="1289255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12054F-BAFB-6313-CADB-5506C96FE5F5}"/>
              </a:ext>
            </a:extLst>
          </p:cNvPr>
          <p:cNvSpPr txBox="1"/>
          <p:nvPr/>
        </p:nvSpPr>
        <p:spPr>
          <a:xfrm>
            <a:off x="8619057" y="413980"/>
            <a:ext cx="2404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💡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Tip : for( 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문 예시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D35FE3-C4F2-128D-C38D-7D4E50038FDB}"/>
              </a:ext>
            </a:extLst>
          </p:cNvPr>
          <p:cNvSpPr txBox="1"/>
          <p:nvPr/>
        </p:nvSpPr>
        <p:spPr>
          <a:xfrm>
            <a:off x="8605292" y="775701"/>
            <a:ext cx="2745276" cy="8924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dirty="0"/>
              <a:t>Q.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 숫자를 화면에 출력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for(int </a:t>
            </a:r>
            <a:r>
              <a:rPr lang="en-US" altLang="ko-KR" dirty="0" err="1"/>
              <a:t>i</a:t>
            </a:r>
            <a:r>
              <a:rPr lang="en-US" altLang="ko-KR" dirty="0"/>
              <a:t> = 1; I &lt; 11; </a:t>
            </a:r>
            <a:r>
              <a:rPr lang="en-US" altLang="ko-KR" dirty="0" err="1"/>
              <a:t>i</a:t>
            </a:r>
            <a:r>
              <a:rPr lang="en-US" altLang="ko-KR" dirty="0"/>
              <a:t> ++)</a:t>
            </a:r>
          </a:p>
          <a:p>
            <a:r>
              <a:rPr lang="en-US" altLang="ko-KR" dirty="0"/>
              <a:t>{ </a:t>
            </a:r>
            <a:r>
              <a:rPr lang="en-US" altLang="ko-KR" dirty="0" err="1"/>
              <a:t>println</a:t>
            </a:r>
            <a:r>
              <a:rPr lang="en-US" altLang="ko-KR" dirty="0"/>
              <a:t>( </a:t>
            </a:r>
            <a:r>
              <a:rPr lang="en-US" altLang="ko-KR" dirty="0" err="1"/>
              <a:t>i</a:t>
            </a:r>
            <a:r>
              <a:rPr lang="en-US" altLang="ko-KR" dirty="0"/>
              <a:t> ); }    </a:t>
            </a:r>
            <a:r>
              <a:rPr lang="en-US" altLang="ko-KR" dirty="0">
                <a:solidFill>
                  <a:schemeClr val="accent1"/>
                </a:solidFill>
              </a:rPr>
              <a:t>// </a:t>
            </a:r>
            <a:r>
              <a:rPr lang="en-US" altLang="ko-KR" dirty="0" err="1">
                <a:solidFill>
                  <a:schemeClr val="accent1"/>
                </a:solidFill>
              </a:rPr>
              <a:t>println</a:t>
            </a:r>
            <a:r>
              <a:rPr lang="ko-KR" altLang="en-US" dirty="0">
                <a:solidFill>
                  <a:schemeClr val="accent1"/>
                </a:solidFill>
              </a:rPr>
              <a:t>은 출력함수</a:t>
            </a:r>
            <a:r>
              <a:rPr lang="en-US" altLang="ko-KR" dirty="0">
                <a:solidFill>
                  <a:schemeClr val="accent1"/>
                </a:solidFill>
              </a:rPr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1B5155-6A86-A32A-F84D-45A87861F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85" y="3351227"/>
            <a:ext cx="5009898" cy="1186986"/>
          </a:xfrm>
          <a:prstGeom prst="rect">
            <a:avLst/>
          </a:prstGeom>
        </p:spPr>
      </p:pic>
      <p:sp>
        <p:nvSpPr>
          <p:cNvPr id="130" name="순서도: 처리 129">
            <a:extLst>
              <a:ext uri="{FF2B5EF4-FFF2-40B4-BE49-F238E27FC236}">
                <a16:creationId xmlns:a16="http://schemas.microsoft.com/office/drawing/2014/main" id="{F5B93452-0E74-4AB3-4084-396FBE90517E}"/>
              </a:ext>
            </a:extLst>
          </p:cNvPr>
          <p:cNvSpPr/>
          <p:nvPr/>
        </p:nvSpPr>
        <p:spPr>
          <a:xfrm>
            <a:off x="3039387" y="3317889"/>
            <a:ext cx="1141028" cy="257996"/>
          </a:xfrm>
          <a:prstGeom prst="flowChartProcess">
            <a:avLst/>
          </a:prstGeom>
          <a:noFill/>
          <a:ln w="28575">
            <a:solidFill>
              <a:srgbClr val="FFC30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E5B72-23C7-D46D-B12A-3AA4BC82B8CE}"/>
              </a:ext>
            </a:extLst>
          </p:cNvPr>
          <p:cNvSpPr txBox="1"/>
          <p:nvPr/>
        </p:nvSpPr>
        <p:spPr>
          <a:xfrm>
            <a:off x="2217069" y="2345049"/>
            <a:ext cx="962739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정상흐름</a:t>
            </a:r>
            <a:endParaRPr lang="ko-KR" altLang="en-US" sz="12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4DF553-66EF-3D06-6539-510743F8A5C2}"/>
              </a:ext>
            </a:extLst>
          </p:cNvPr>
          <p:cNvSpPr txBox="1"/>
          <p:nvPr/>
        </p:nvSpPr>
        <p:spPr>
          <a:xfrm>
            <a:off x="2217070" y="5033694"/>
            <a:ext cx="962739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정상흐름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4929C13-87F6-4D70-8C18-ED100C63EAE6}"/>
              </a:ext>
            </a:extLst>
          </p:cNvPr>
          <p:cNvCxnSpPr>
            <a:cxnSpLocks/>
          </p:cNvCxnSpPr>
          <p:nvPr/>
        </p:nvCxnSpPr>
        <p:spPr>
          <a:xfrm>
            <a:off x="1196634" y="3083263"/>
            <a:ext cx="2427665" cy="147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0AF692-04EE-1329-C380-25BF81790176}"/>
              </a:ext>
            </a:extLst>
          </p:cNvPr>
          <p:cNvCxnSpPr>
            <a:cxnSpLocks/>
          </p:cNvCxnSpPr>
          <p:nvPr/>
        </p:nvCxnSpPr>
        <p:spPr>
          <a:xfrm>
            <a:off x="3604200" y="3083263"/>
            <a:ext cx="0" cy="2679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F99E733-A34F-8DB8-D109-041A102E69E6}"/>
              </a:ext>
            </a:extLst>
          </p:cNvPr>
          <p:cNvCxnSpPr>
            <a:cxnSpLocks/>
          </p:cNvCxnSpPr>
          <p:nvPr/>
        </p:nvCxnSpPr>
        <p:spPr>
          <a:xfrm flipH="1">
            <a:off x="1185245" y="3098605"/>
            <a:ext cx="22779" cy="17781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968AF38-4E46-284C-917A-9CFB68ECAFF9}"/>
              </a:ext>
            </a:extLst>
          </p:cNvPr>
          <p:cNvCxnSpPr>
            <a:cxnSpLocks/>
          </p:cNvCxnSpPr>
          <p:nvPr/>
        </p:nvCxnSpPr>
        <p:spPr>
          <a:xfrm>
            <a:off x="1200485" y="4861560"/>
            <a:ext cx="1047240" cy="152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F45045B-30CD-924B-7839-96C3B729FA8D}"/>
              </a:ext>
            </a:extLst>
          </p:cNvPr>
          <p:cNvSpPr txBox="1"/>
          <p:nvPr/>
        </p:nvSpPr>
        <p:spPr>
          <a:xfrm>
            <a:off x="700566" y="2760114"/>
            <a:ext cx="1719895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 만족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for</a:t>
            </a: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 종료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B127120-4CE3-0941-9F47-D1B03FE78792}"/>
              </a:ext>
            </a:extLst>
          </p:cNvPr>
          <p:cNvCxnSpPr>
            <a:cxnSpLocks/>
          </p:cNvCxnSpPr>
          <p:nvPr/>
        </p:nvCxnSpPr>
        <p:spPr>
          <a:xfrm>
            <a:off x="3588063" y="4434840"/>
            <a:ext cx="1463937" cy="0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4687750-1A2F-F67F-0D39-7028C02F0BFD}"/>
              </a:ext>
            </a:extLst>
          </p:cNvPr>
          <p:cNvCxnSpPr>
            <a:cxnSpLocks/>
          </p:cNvCxnSpPr>
          <p:nvPr/>
        </p:nvCxnSpPr>
        <p:spPr>
          <a:xfrm>
            <a:off x="3486239" y="3591069"/>
            <a:ext cx="3416" cy="79297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372CB54B-3CE6-9E01-C74B-4E8C30E5EF2A}"/>
              </a:ext>
            </a:extLst>
          </p:cNvPr>
          <p:cNvCxnSpPr>
            <a:cxnSpLocks/>
          </p:cNvCxnSpPr>
          <p:nvPr/>
        </p:nvCxnSpPr>
        <p:spPr>
          <a:xfrm>
            <a:off x="3421320" y="3244938"/>
            <a:ext cx="0" cy="18406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C3B0B622-C8EF-6905-088B-69E801938C27}"/>
              </a:ext>
            </a:extLst>
          </p:cNvPr>
          <p:cNvCxnSpPr>
            <a:cxnSpLocks/>
          </p:cNvCxnSpPr>
          <p:nvPr/>
        </p:nvCxnSpPr>
        <p:spPr>
          <a:xfrm>
            <a:off x="2531391" y="3262040"/>
            <a:ext cx="889929" cy="0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84194B0-613B-4DE4-A879-42EC7E78F0D6}"/>
              </a:ext>
            </a:extLst>
          </p:cNvPr>
          <p:cNvCxnSpPr>
            <a:cxnSpLocks/>
          </p:cNvCxnSpPr>
          <p:nvPr/>
        </p:nvCxnSpPr>
        <p:spPr>
          <a:xfrm>
            <a:off x="2546571" y="3244938"/>
            <a:ext cx="0" cy="106288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0F4F6604-1D46-F931-D5F7-C3957B0B7F93}"/>
              </a:ext>
            </a:extLst>
          </p:cNvPr>
          <p:cNvGrpSpPr/>
          <p:nvPr/>
        </p:nvGrpSpPr>
        <p:grpSpPr>
          <a:xfrm flipH="1">
            <a:off x="4149949" y="3244938"/>
            <a:ext cx="889929" cy="184062"/>
            <a:chOff x="2683791" y="3397338"/>
            <a:chExt cx="889929" cy="184062"/>
          </a:xfrm>
        </p:grpSpPr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FB35658D-61A7-0603-A71C-F4598406E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3720" y="3397338"/>
              <a:ext cx="0" cy="1840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81F8D04C-65A4-5100-4B16-55DBBF9FC9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3791" y="3414440"/>
              <a:ext cx="889929" cy="0"/>
            </a:xfrm>
            <a:prstGeom prst="line">
              <a:avLst/>
            </a:prstGeom>
            <a:ln w="28575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35EC2564-0482-6FC5-4B9C-6B99D31233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8971" y="3397338"/>
              <a:ext cx="0" cy="106288"/>
            </a:xfrm>
            <a:prstGeom prst="line">
              <a:avLst/>
            </a:prstGeom>
            <a:ln w="28575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62AF2FCC-DC5E-B0C5-AEA4-614A316B3CD1}"/>
              </a:ext>
            </a:extLst>
          </p:cNvPr>
          <p:cNvSpPr txBox="1"/>
          <p:nvPr/>
        </p:nvSpPr>
        <p:spPr>
          <a:xfrm>
            <a:off x="3489655" y="3591069"/>
            <a:ext cx="993723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조건 만족</a:t>
            </a:r>
            <a:r>
              <a:rPr lang="en-US" altLang="ko-KR" sz="1200" b="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</a:t>
            </a:r>
            <a:endParaRPr lang="ko-KR" altLang="en-US" sz="1200" b="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165F019-035E-D3E7-DC14-11052BA2348D}"/>
              </a:ext>
            </a:extLst>
          </p:cNvPr>
          <p:cNvCxnSpPr>
            <a:cxnSpLocks/>
          </p:cNvCxnSpPr>
          <p:nvPr/>
        </p:nvCxnSpPr>
        <p:spPr>
          <a:xfrm flipV="1">
            <a:off x="5034657" y="3619934"/>
            <a:ext cx="7795" cy="8149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ED9395EC-A237-6FAB-C021-A7BB6607EA9B}"/>
              </a:ext>
            </a:extLst>
          </p:cNvPr>
          <p:cNvGrpSpPr/>
          <p:nvPr/>
        </p:nvGrpSpPr>
        <p:grpSpPr>
          <a:xfrm>
            <a:off x="6655166" y="3944720"/>
            <a:ext cx="4241515" cy="1438792"/>
            <a:chOff x="6655166" y="3944720"/>
            <a:chExt cx="4241515" cy="143879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8253276-04C9-9DD9-B42C-141E58E5C9B0}"/>
                </a:ext>
              </a:extLst>
            </p:cNvPr>
            <p:cNvSpPr txBox="1"/>
            <p:nvPr/>
          </p:nvSpPr>
          <p:spPr>
            <a:xfrm>
              <a:off x="6655166" y="3944720"/>
              <a:ext cx="4241515" cy="1438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b="1"/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while( )</a:t>
              </a:r>
              <a:r>
                <a:rPr lang="ko-KR" altLang="en-US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문과 같이 </a:t>
              </a:r>
              <a:r>
                <a:rPr lang="ko-KR" altLang="en-US" sz="1500" b="0" dirty="0">
                  <a:highlight>
                    <a:srgbClr val="FFE386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조건이 만족하는 동안</a:t>
              </a:r>
              <a:r>
                <a:rPr lang="ko-KR" altLang="en-US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en-US" altLang="ko-KR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{ }</a:t>
              </a:r>
              <a:r>
                <a:rPr lang="ko-KR" altLang="en-US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안의 코드가 </a:t>
              </a:r>
              <a:r>
                <a:rPr lang="ko-KR" altLang="en-US" sz="1500" b="0" dirty="0">
                  <a:highlight>
                    <a:srgbClr val="FFE386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반복 실행되며</a:t>
              </a:r>
              <a:r>
                <a:rPr lang="en-US" altLang="ko-KR" sz="1500" b="0" dirty="0">
                  <a:highlight>
                    <a:srgbClr val="FFE386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</a:t>
              </a:r>
              <a:r>
                <a:rPr lang="en-US" altLang="ko-KR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이에 더해 </a:t>
              </a:r>
              <a:r>
                <a:rPr lang="ko-KR" altLang="en-US" sz="1500" b="0" dirty="0">
                  <a:highlight>
                    <a:srgbClr val="FFE386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초기설정식</a:t>
              </a:r>
              <a:r>
                <a:rPr lang="ko-KR" altLang="en-US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과</a:t>
              </a:r>
              <a:r>
                <a:rPr lang="en-US" altLang="ko-KR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 </a:t>
              </a:r>
              <a:r>
                <a:rPr lang="ko-KR" altLang="en-US" sz="1500" b="0" dirty="0" err="1">
                  <a:highlight>
                    <a:srgbClr val="FFE386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증감식</a:t>
              </a:r>
              <a:r>
                <a:rPr lang="ko-KR" altLang="en-US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정보도 포함됩니다</a:t>
              </a:r>
              <a:r>
                <a:rPr lang="en-US" altLang="ko-KR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 (</a:t>
              </a:r>
              <a:r>
                <a:rPr lang="ko-KR" altLang="en-US" sz="1500" b="0" dirty="0">
                  <a:highlight>
                    <a:srgbClr val="FFE386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정보의 구분은  </a:t>
              </a:r>
              <a:r>
                <a:rPr lang="en-US" altLang="ko-KR" sz="1500" b="0" dirty="0">
                  <a:highlight>
                    <a:srgbClr val="FFE386"/>
                  </a:highlight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; </a:t>
              </a:r>
              <a:r>
                <a:rPr lang="en-US" altLang="ko-KR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</a:t>
              </a:r>
              <a:r>
                <a:rPr lang="ko-KR" altLang="en-US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세미콜론</a:t>
              </a:r>
              <a:r>
                <a:rPr lang="en-US" altLang="ko-KR" sz="15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))</a:t>
              </a:r>
              <a:endPara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D829EADB-5D48-2DB4-2B84-9CF041F277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72" t="15823" r="8303" b="-1"/>
            <a:stretch/>
          </p:blipFill>
          <p:spPr>
            <a:xfrm>
              <a:off x="6714589" y="4053905"/>
              <a:ext cx="701250" cy="25139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4055890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645D2E6A-B18C-4259-48F9-695BD2A5D6B0}"/>
              </a:ext>
            </a:extLst>
          </p:cNvPr>
          <p:cNvGrpSpPr/>
          <p:nvPr/>
        </p:nvGrpSpPr>
        <p:grpSpPr>
          <a:xfrm>
            <a:off x="6207548" y="1856035"/>
            <a:ext cx="5240412" cy="3855144"/>
            <a:chOff x="796084" y="1923541"/>
            <a:chExt cx="2847372" cy="1881649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69AEA5D-D2A9-EC31-9E5B-09CC71597D82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3CF6799-611E-7336-0D7B-D60BF50E9C7E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76477A50-33E0-26E9-C08E-DA53E8C1EC01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34AD7E8A-56BB-FD35-E97D-F2FBF5881F2F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5A50000-F8A2-43DE-BD30-61D407DA75D6}"/>
              </a:ext>
            </a:extLst>
          </p:cNvPr>
          <p:cNvSpPr txBox="1"/>
          <p:nvPr/>
        </p:nvSpPr>
        <p:spPr>
          <a:xfrm>
            <a:off x="542550" y="656109"/>
            <a:ext cx="4083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 err="1"/>
              <a:t>아두이노</a:t>
            </a:r>
            <a:r>
              <a:rPr lang="ko-KR" altLang="en-US" sz="2400" dirty="0"/>
              <a:t> 코드 구조 살펴보기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243B72-5AAD-452E-B1B0-E086107F9BCF}"/>
              </a:ext>
            </a:extLst>
          </p:cNvPr>
          <p:cNvSpPr txBox="1"/>
          <p:nvPr/>
        </p:nvSpPr>
        <p:spPr>
          <a:xfrm>
            <a:off x="577272" y="1143576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 err="1"/>
              <a:t>아두이노</a:t>
            </a:r>
            <a:r>
              <a:rPr lang="ko-KR" altLang="en-US" dirty="0"/>
              <a:t> 문법 기초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648952D-D9AD-4A5D-9A48-9142A09B059A}"/>
              </a:ext>
            </a:extLst>
          </p:cNvPr>
          <p:cNvGrpSpPr/>
          <p:nvPr/>
        </p:nvGrpSpPr>
        <p:grpSpPr>
          <a:xfrm>
            <a:off x="743828" y="1859280"/>
            <a:ext cx="5240412" cy="3855144"/>
            <a:chOff x="796084" y="1923541"/>
            <a:chExt cx="2847372" cy="1881649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6C258F2E-BE02-4645-959E-093631D5A4EE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7189A16-3F97-43F6-A059-B6463C3CD27C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BBBC08D7-923F-4334-B789-5E19D40C531D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B6262EF8-7AB4-4E17-B7C8-972148876124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87B14DA-6D73-4D9B-A74A-C12CA50AF640}"/>
              </a:ext>
            </a:extLst>
          </p:cNvPr>
          <p:cNvGrpSpPr/>
          <p:nvPr/>
        </p:nvGrpSpPr>
        <p:grpSpPr>
          <a:xfrm>
            <a:off x="871111" y="1943429"/>
            <a:ext cx="399577" cy="110048"/>
            <a:chOff x="3063240" y="2103120"/>
            <a:chExt cx="464820" cy="12192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53719BA-E846-4FFA-AED7-45B280F85D8A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8426651-6C71-4E01-A117-8F01E67D49A2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541B32A-084B-4A94-9301-55D1A540470C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315FE65-8CED-3075-772C-136685175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79" y="2225725"/>
            <a:ext cx="3658990" cy="3386834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E75DB04-C59E-D272-94A4-82827E9105A8}"/>
              </a:ext>
            </a:extLst>
          </p:cNvPr>
          <p:cNvCxnSpPr>
            <a:cxnSpLocks/>
          </p:cNvCxnSpPr>
          <p:nvPr/>
        </p:nvCxnSpPr>
        <p:spPr>
          <a:xfrm>
            <a:off x="3820160" y="2357120"/>
            <a:ext cx="27228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F21A8E6-C18F-1C1E-6B7F-A917DAF367D7}"/>
              </a:ext>
            </a:extLst>
          </p:cNvPr>
          <p:cNvCxnSpPr>
            <a:cxnSpLocks/>
          </p:cNvCxnSpPr>
          <p:nvPr/>
        </p:nvCxnSpPr>
        <p:spPr>
          <a:xfrm>
            <a:off x="3718560" y="3775828"/>
            <a:ext cx="28244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7C5A5BA-B6C4-05E4-4582-8B4767112471}"/>
              </a:ext>
            </a:extLst>
          </p:cNvPr>
          <p:cNvSpPr txBox="1"/>
          <p:nvPr/>
        </p:nvSpPr>
        <p:spPr>
          <a:xfrm>
            <a:off x="6656727" y="2193064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setup( ) :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F014091-F923-2138-5F66-45273BADF44E}"/>
              </a:ext>
            </a:extLst>
          </p:cNvPr>
          <p:cNvGrpSpPr/>
          <p:nvPr/>
        </p:nvGrpSpPr>
        <p:grpSpPr>
          <a:xfrm rot="21415579">
            <a:off x="6334831" y="1940184"/>
            <a:ext cx="399577" cy="110048"/>
            <a:chOff x="3063240" y="2103120"/>
            <a:chExt cx="464820" cy="12192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A92821D-E3FB-9386-ED32-BF2742F5C64D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DFFCBD3-8824-275F-04C0-65E9A69BEE99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A4C9C07-D0F8-4C85-8C7D-7D4965C4B8F2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FA4D8AF-53C3-1AC3-51F9-018BE0C7AE81}"/>
              </a:ext>
            </a:extLst>
          </p:cNvPr>
          <p:cNvSpPr txBox="1"/>
          <p:nvPr/>
        </p:nvSpPr>
        <p:spPr>
          <a:xfrm>
            <a:off x="6681792" y="3548141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loop( ) :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4A23C4-AD57-63D7-C587-0CB49B8687E2}"/>
              </a:ext>
            </a:extLst>
          </p:cNvPr>
          <p:cNvSpPr txBox="1"/>
          <p:nvPr/>
        </p:nvSpPr>
        <p:spPr>
          <a:xfrm>
            <a:off x="6655166" y="2615683"/>
            <a:ext cx="4241515" cy="746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5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아두이노를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사용하기 위해 초기설정을 하는 함수입니다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{ } 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안의 코드를 처음 한 번만 실행합니다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5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24B283-9980-ADBD-9277-1E6107FF5BC0}"/>
              </a:ext>
            </a:extLst>
          </p:cNvPr>
          <p:cNvSpPr txBox="1"/>
          <p:nvPr/>
        </p:nvSpPr>
        <p:spPr>
          <a:xfrm>
            <a:off x="6491861" y="4786931"/>
            <a:ext cx="4874313" cy="892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함수 앞의  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“void”  </a:t>
            </a: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이 함수가 아무것도 반환하지 않도록 한다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코드 구문이 끝날 때마다 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; (</a:t>
            </a: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세미콜론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붙여 코드 한 구문이 끝났음을 명시해 주어야 한다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2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C85218D-7865-C869-7099-03E556A66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939" y="4882235"/>
            <a:ext cx="483888" cy="219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46A780FE-B901-ED88-3571-80A49605E5F2}"/>
              </a:ext>
            </a:extLst>
          </p:cNvPr>
          <p:cNvSpPr/>
          <p:nvPr/>
        </p:nvSpPr>
        <p:spPr>
          <a:xfrm rot="12960453">
            <a:off x="8398345" y="-460824"/>
            <a:ext cx="3165662" cy="2939190"/>
          </a:xfrm>
          <a:custGeom>
            <a:avLst/>
            <a:gdLst>
              <a:gd name="connsiteX0" fmla="*/ 3155612 w 3165662"/>
              <a:gd name="connsiteY0" fmla="*/ 1289255 h 2939190"/>
              <a:gd name="connsiteX1" fmla="*/ 891712 w 3165662"/>
              <a:gd name="connsiteY1" fmla="*/ 2934530 h 2939190"/>
              <a:gd name="connsiteX2" fmla="*/ 857650 w 3165662"/>
              <a:gd name="connsiteY2" fmla="*/ 2929140 h 2939190"/>
              <a:gd name="connsiteX3" fmla="*/ 4660 w 3165662"/>
              <a:gd name="connsiteY3" fmla="*/ 1755425 h 2939190"/>
              <a:gd name="connsiteX4" fmla="*/ 10050 w 3165662"/>
              <a:gd name="connsiteY4" fmla="*/ 1721364 h 2939190"/>
              <a:gd name="connsiteX5" fmla="*/ 1865526 w 3165662"/>
              <a:gd name="connsiteY5" fmla="*/ 372908 h 2939190"/>
              <a:gd name="connsiteX6" fmla="*/ 1972047 w 3165662"/>
              <a:gd name="connsiteY6" fmla="*/ 0 h 2939190"/>
              <a:gd name="connsiteX7" fmla="*/ 2041944 w 3165662"/>
              <a:gd name="connsiteY7" fmla="*/ 244697 h 2939190"/>
              <a:gd name="connsiteX8" fmla="*/ 2273950 w 3165662"/>
              <a:gd name="connsiteY8" fmla="*/ 76088 h 2939190"/>
              <a:gd name="connsiteX9" fmla="*/ 2308012 w 3165662"/>
              <a:gd name="connsiteY9" fmla="*/ 81479 h 2939190"/>
              <a:gd name="connsiteX10" fmla="*/ 3161002 w 3165662"/>
              <a:gd name="connsiteY10" fmla="*/ 1255193 h 2939190"/>
              <a:gd name="connsiteX11" fmla="*/ 3155612 w 3165662"/>
              <a:gd name="connsiteY11" fmla="*/ 1289255 h 293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65662" h="2939190">
                <a:moveTo>
                  <a:pt x="3155612" y="1289255"/>
                </a:moveTo>
                <a:lnTo>
                  <a:pt x="891712" y="2934530"/>
                </a:lnTo>
                <a:cubicBezTo>
                  <a:pt x="880818" y="2942447"/>
                  <a:pt x="865567" y="2940034"/>
                  <a:pt x="857650" y="2929140"/>
                </a:cubicBezTo>
                <a:lnTo>
                  <a:pt x="4660" y="1755425"/>
                </a:lnTo>
                <a:cubicBezTo>
                  <a:pt x="-3257" y="1744531"/>
                  <a:pt x="-844" y="1729281"/>
                  <a:pt x="10050" y="1721364"/>
                </a:cubicBezTo>
                <a:lnTo>
                  <a:pt x="1865526" y="372908"/>
                </a:lnTo>
                <a:lnTo>
                  <a:pt x="1972047" y="0"/>
                </a:lnTo>
                <a:lnTo>
                  <a:pt x="2041944" y="244697"/>
                </a:lnTo>
                <a:lnTo>
                  <a:pt x="2273950" y="76088"/>
                </a:lnTo>
                <a:cubicBezTo>
                  <a:pt x="2284844" y="68171"/>
                  <a:pt x="2300095" y="70585"/>
                  <a:pt x="2308012" y="81479"/>
                </a:cubicBezTo>
                <a:lnTo>
                  <a:pt x="3161002" y="1255193"/>
                </a:lnTo>
                <a:cubicBezTo>
                  <a:pt x="3168919" y="1266087"/>
                  <a:pt x="3166506" y="1281338"/>
                  <a:pt x="3155612" y="1289255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4CF3CE5-23D9-F645-D38A-FE858D62CAD1}"/>
              </a:ext>
            </a:extLst>
          </p:cNvPr>
          <p:cNvSpPr txBox="1"/>
          <p:nvPr/>
        </p:nvSpPr>
        <p:spPr>
          <a:xfrm>
            <a:off x="8619057" y="413980"/>
            <a:ext cx="2404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💡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Tip 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함수 구조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33681C-E60B-0EC5-B5B2-94D740EFEAFE}"/>
              </a:ext>
            </a:extLst>
          </p:cNvPr>
          <p:cNvSpPr txBox="1"/>
          <p:nvPr/>
        </p:nvSpPr>
        <p:spPr>
          <a:xfrm>
            <a:off x="8605292" y="775701"/>
            <a:ext cx="2745276" cy="8924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ko-KR" altLang="en-US" dirty="0"/>
              <a:t>반환형   </a:t>
            </a:r>
            <a:r>
              <a:rPr lang="ko-KR" altLang="en-US" dirty="0" err="1"/>
              <a:t>함수명</a:t>
            </a:r>
            <a:r>
              <a:rPr lang="en-US" altLang="ko-KR" dirty="0"/>
              <a:t>( </a:t>
            </a:r>
            <a:r>
              <a:rPr lang="ko-KR" altLang="en-US" dirty="0"/>
              <a:t>매개변수</a:t>
            </a:r>
            <a:r>
              <a:rPr lang="en-US" altLang="ko-KR" dirty="0"/>
              <a:t>1, … ) {</a:t>
            </a:r>
          </a:p>
          <a:p>
            <a:r>
              <a:rPr lang="en-US" altLang="ko-KR" dirty="0"/>
              <a:t>    // </a:t>
            </a:r>
            <a:r>
              <a:rPr lang="ko-KR" altLang="en-US" dirty="0"/>
              <a:t>실행할 코드</a:t>
            </a:r>
            <a:endParaRPr lang="en-US" altLang="ko-KR" dirty="0"/>
          </a:p>
          <a:p>
            <a:r>
              <a:rPr lang="en-US" altLang="ko-KR" dirty="0"/>
              <a:t>}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66C8F1-3CE6-88E9-194B-CCE2CAE16167}"/>
              </a:ext>
            </a:extLst>
          </p:cNvPr>
          <p:cNvCxnSpPr>
            <a:cxnSpLocks/>
          </p:cNvCxnSpPr>
          <p:nvPr/>
        </p:nvCxnSpPr>
        <p:spPr>
          <a:xfrm>
            <a:off x="4785360" y="2357120"/>
            <a:ext cx="0" cy="1191021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D129F35-23F6-E3BF-C210-E062AA3EF0A1}"/>
              </a:ext>
            </a:extLst>
          </p:cNvPr>
          <p:cNvCxnSpPr>
            <a:cxnSpLocks/>
          </p:cNvCxnSpPr>
          <p:nvPr/>
        </p:nvCxnSpPr>
        <p:spPr>
          <a:xfrm>
            <a:off x="4785360" y="3775828"/>
            <a:ext cx="0" cy="1675522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549BF8D-3854-2C48-1CAF-C0DB94D2D5A4}"/>
              </a:ext>
            </a:extLst>
          </p:cNvPr>
          <p:cNvCxnSpPr>
            <a:cxnSpLocks/>
          </p:cNvCxnSpPr>
          <p:nvPr/>
        </p:nvCxnSpPr>
        <p:spPr>
          <a:xfrm flipH="1">
            <a:off x="4338320" y="5426460"/>
            <a:ext cx="458969" cy="0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3A84E6F-1101-24EB-027D-8BD6014DC3B4}"/>
              </a:ext>
            </a:extLst>
          </p:cNvPr>
          <p:cNvCxnSpPr>
            <a:cxnSpLocks/>
          </p:cNvCxnSpPr>
          <p:nvPr/>
        </p:nvCxnSpPr>
        <p:spPr>
          <a:xfrm flipH="1">
            <a:off x="4338320" y="3535712"/>
            <a:ext cx="458969" cy="0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979C46-9A5A-8D74-5AE5-14D00BD2B45B}"/>
              </a:ext>
            </a:extLst>
          </p:cNvPr>
          <p:cNvGrpSpPr/>
          <p:nvPr/>
        </p:nvGrpSpPr>
        <p:grpSpPr>
          <a:xfrm>
            <a:off x="6681792" y="3917473"/>
            <a:ext cx="4241515" cy="789896"/>
            <a:chOff x="6681792" y="3917473"/>
            <a:chExt cx="4241515" cy="78989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31AC97-097D-F0B8-4235-437915518162}"/>
                </a:ext>
              </a:extLst>
            </p:cNvPr>
            <p:cNvSpPr txBox="1"/>
            <p:nvPr/>
          </p:nvSpPr>
          <p:spPr>
            <a:xfrm>
              <a:off x="6681792" y="3917473"/>
              <a:ext cx="4241515" cy="789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b="1"/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600" b="0" dirty="0"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setup( )</a:t>
              </a:r>
              <a:r>
                <a:rPr lang="ko-KR" altLang="en-US" sz="1600" b="0" dirty="0"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 실행된 이후 </a:t>
              </a:r>
              <a:r>
                <a:rPr lang="en-US" altLang="ko-KR" sz="16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{ } </a:t>
              </a:r>
              <a:r>
                <a:rPr lang="ko-KR" altLang="en-US" sz="1600" b="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안의 코드를 </a:t>
              </a:r>
              <a:r>
                <a:rPr lang="ko-KR" altLang="en-US" sz="1600" b="0" dirty="0"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반복적으로 실행하는 함수입니다</a:t>
              </a:r>
              <a:r>
                <a:rPr lang="en-US" altLang="ko-KR" sz="1600" b="0" dirty="0"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  <a:endParaRPr lang="ko-KR" altLang="en-US" sz="16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0D766FE-8621-F50E-F366-F9A310EE8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4323" y="4021355"/>
              <a:ext cx="775110" cy="2654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2946225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3BCFC492-F4B2-D516-C595-9034FBE2DC6D}"/>
              </a:ext>
            </a:extLst>
          </p:cNvPr>
          <p:cNvGrpSpPr/>
          <p:nvPr/>
        </p:nvGrpSpPr>
        <p:grpSpPr>
          <a:xfrm>
            <a:off x="6207548" y="1856035"/>
            <a:ext cx="5240412" cy="3855144"/>
            <a:chOff x="796084" y="1923541"/>
            <a:chExt cx="2847372" cy="18816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8D841A8-5224-650B-D3DB-1275EF9DD23E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7AA8E6C-A57F-A4A9-30FA-7B5B684A7BEC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6875F825-D840-ED43-2C16-A0C0EC40DA6B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FDD7661D-7809-71D0-89D3-0C96782C54DA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6F65A2D-AE90-6B16-3D65-6C09B9AAA3AF}"/>
              </a:ext>
            </a:extLst>
          </p:cNvPr>
          <p:cNvSpPr txBox="1"/>
          <p:nvPr/>
        </p:nvSpPr>
        <p:spPr>
          <a:xfrm>
            <a:off x="542550" y="656109"/>
            <a:ext cx="3403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 err="1"/>
              <a:t>아두이노</a:t>
            </a:r>
            <a:r>
              <a:rPr lang="ko-KR" altLang="en-US" sz="2400" dirty="0"/>
              <a:t> 함수 살펴보기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0BA476-8AD1-CA50-7368-A89F053D6C42}"/>
              </a:ext>
            </a:extLst>
          </p:cNvPr>
          <p:cNvSpPr txBox="1"/>
          <p:nvPr/>
        </p:nvSpPr>
        <p:spPr>
          <a:xfrm>
            <a:off x="577272" y="1143576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 err="1"/>
              <a:t>아두이노</a:t>
            </a:r>
            <a:r>
              <a:rPr lang="ko-KR" altLang="en-US" dirty="0"/>
              <a:t> 문법 기초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1869BF3-9BC2-A2A3-BC5A-326AC52B59C6}"/>
              </a:ext>
            </a:extLst>
          </p:cNvPr>
          <p:cNvGrpSpPr/>
          <p:nvPr/>
        </p:nvGrpSpPr>
        <p:grpSpPr>
          <a:xfrm>
            <a:off x="743828" y="1859280"/>
            <a:ext cx="5240412" cy="3855144"/>
            <a:chOff x="796084" y="1923541"/>
            <a:chExt cx="2847372" cy="1881649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B78501E2-284E-E98E-560A-821F6B047A9D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5C398A6-1C9B-8948-6CB0-AA194B1F4A25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3C93FDF9-37C4-E59A-6267-5E25BE811C8D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6C904250-ABF2-08C5-5666-37EBBADF12CA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FEA1C40-CC22-6D38-E37C-6DE0723D5A25}"/>
              </a:ext>
            </a:extLst>
          </p:cNvPr>
          <p:cNvGrpSpPr/>
          <p:nvPr/>
        </p:nvGrpSpPr>
        <p:grpSpPr>
          <a:xfrm>
            <a:off x="871111" y="1943429"/>
            <a:ext cx="399577" cy="110048"/>
            <a:chOff x="3063240" y="2103120"/>
            <a:chExt cx="464820" cy="121920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B2F108D-90E3-8DBF-BE37-4081484E9C90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1E258CB1-FCE3-D28B-058C-E058BCE751E2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EC2FE9D-6E45-AA01-F0DB-42712B63753A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05C15DCD-6714-9813-96EB-E67176E5D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79" y="2225725"/>
            <a:ext cx="3658990" cy="3386834"/>
          </a:xfrm>
          <a:prstGeom prst="rect">
            <a:avLst/>
          </a:prstGeom>
        </p:spPr>
      </p:pic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A1EA5A0-8D50-8393-7CD2-3A69474D2A2C}"/>
              </a:ext>
            </a:extLst>
          </p:cNvPr>
          <p:cNvCxnSpPr>
            <a:cxnSpLocks/>
          </p:cNvCxnSpPr>
          <p:nvPr/>
        </p:nvCxnSpPr>
        <p:spPr>
          <a:xfrm>
            <a:off x="4785360" y="2357120"/>
            <a:ext cx="17576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1A54C4D-6A91-7AA5-F1A4-34FFDF0BA29A}"/>
              </a:ext>
            </a:extLst>
          </p:cNvPr>
          <p:cNvCxnSpPr>
            <a:cxnSpLocks/>
          </p:cNvCxnSpPr>
          <p:nvPr/>
        </p:nvCxnSpPr>
        <p:spPr>
          <a:xfrm>
            <a:off x="3718560" y="3775828"/>
            <a:ext cx="28244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D9A9704-373C-B339-A1F4-4EEA347BBB50}"/>
              </a:ext>
            </a:extLst>
          </p:cNvPr>
          <p:cNvSpPr txBox="1"/>
          <p:nvPr/>
        </p:nvSpPr>
        <p:spPr>
          <a:xfrm>
            <a:off x="6656727" y="2193064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pinMode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 </a:t>
            </a:r>
            <a:r>
              <a:rPr lang="ko-KR" altLang="en-US" b="1" dirty="0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핀 번호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b="1" dirty="0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모드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) :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08CC807-58B6-D75E-50A2-34CE06776B32}"/>
              </a:ext>
            </a:extLst>
          </p:cNvPr>
          <p:cNvGrpSpPr/>
          <p:nvPr/>
        </p:nvGrpSpPr>
        <p:grpSpPr>
          <a:xfrm rot="21415579">
            <a:off x="6334831" y="1940184"/>
            <a:ext cx="399577" cy="110048"/>
            <a:chOff x="3063240" y="2103120"/>
            <a:chExt cx="464820" cy="12192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58F82CD-B947-D8F1-87EE-4F66FB3C1F0F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54E3A83-986A-6CAA-DE0C-51F14F3D32B5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44F3E0D-9D1D-594A-6A22-70D791984D4E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66688705-D38B-FE98-CAEA-8642F6A15747}"/>
              </a:ext>
            </a:extLst>
          </p:cNvPr>
          <p:cNvSpPr txBox="1"/>
          <p:nvPr/>
        </p:nvSpPr>
        <p:spPr>
          <a:xfrm>
            <a:off x="6681792" y="3703784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INPUT,</a:t>
            </a:r>
            <a:r>
              <a:rPr lang="ko-KR" altLang="en-US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OUTPUT :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FA292AF-67C7-6229-4693-D7159677CBD4}"/>
              </a:ext>
            </a:extLst>
          </p:cNvPr>
          <p:cNvSpPr txBox="1"/>
          <p:nvPr/>
        </p:nvSpPr>
        <p:spPr>
          <a:xfrm>
            <a:off x="6655166" y="2615683"/>
            <a:ext cx="4241515" cy="746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핀을 </a:t>
            </a:r>
            <a:r>
              <a:rPr lang="ko-KR" altLang="en-US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입력으로 사용할 것인지 출력으로 사용할 것인지</a:t>
            </a:r>
            <a:r>
              <a:rPr lang="ko-KR" altLang="en-US" sz="1500" b="0" dirty="0">
                <a:solidFill>
                  <a:srgbClr val="2E75B6"/>
                </a:solidFill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알려줍니다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5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0FAA649-046B-3A75-13AA-C71B6C7BA6B7}"/>
              </a:ext>
            </a:extLst>
          </p:cNvPr>
          <p:cNvSpPr txBox="1"/>
          <p:nvPr/>
        </p:nvSpPr>
        <p:spPr>
          <a:xfrm>
            <a:off x="6681792" y="4845335"/>
            <a:ext cx="4874313" cy="892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en-US" altLang="ko-KR" sz="12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pinMode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(13, OUTPUT)</a:t>
            </a: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13</a:t>
            </a: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핀을 출력 핀으로 설정한다는 의미이다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5C5A445-EBD7-177D-B9ED-5CA35038D231}"/>
              </a:ext>
            </a:extLst>
          </p:cNvPr>
          <p:cNvCxnSpPr>
            <a:cxnSpLocks/>
          </p:cNvCxnSpPr>
          <p:nvPr/>
        </p:nvCxnSpPr>
        <p:spPr>
          <a:xfrm>
            <a:off x="4785360" y="2357120"/>
            <a:ext cx="0" cy="421939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AE8F0A4-04BB-9293-4923-F5868D04ABFF}"/>
              </a:ext>
            </a:extLst>
          </p:cNvPr>
          <p:cNvCxnSpPr>
            <a:cxnSpLocks/>
          </p:cNvCxnSpPr>
          <p:nvPr/>
        </p:nvCxnSpPr>
        <p:spPr>
          <a:xfrm>
            <a:off x="3704838" y="2987435"/>
            <a:ext cx="11929" cy="796172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8AC5BFD7-70DD-A241-7CD9-FECBC5C764F8}"/>
              </a:ext>
            </a:extLst>
          </p:cNvPr>
          <p:cNvCxnSpPr>
            <a:cxnSpLocks/>
          </p:cNvCxnSpPr>
          <p:nvPr/>
        </p:nvCxnSpPr>
        <p:spPr>
          <a:xfrm flipH="1">
            <a:off x="4338320" y="2791642"/>
            <a:ext cx="458969" cy="0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8B2D82D-9E66-4297-65BA-C79EB19A41B5}"/>
              </a:ext>
            </a:extLst>
          </p:cNvPr>
          <p:cNvSpPr txBox="1"/>
          <p:nvPr/>
        </p:nvSpPr>
        <p:spPr>
          <a:xfrm>
            <a:off x="6681792" y="4073116"/>
            <a:ext cx="4241515" cy="746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5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INPUT</a:t>
            </a:r>
            <a:r>
              <a:rPr lang="ko-KR" altLang="en-US" sz="15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</a:t>
            </a:r>
            <a:r>
              <a:rPr lang="ko-KR" altLang="en-US" sz="1500" b="0" dirty="0">
                <a:effectLst/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입력모드</a:t>
            </a:r>
            <a:r>
              <a:rPr lang="en-US" altLang="ko-KR" sz="15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OUTPUT</a:t>
            </a:r>
            <a:r>
              <a:rPr lang="ko-KR" altLang="en-US" sz="15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</a:t>
            </a:r>
            <a:r>
              <a:rPr lang="ko-KR" altLang="en-US" sz="1500" b="0" dirty="0">
                <a:effectLst/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출력모드</a:t>
            </a:r>
            <a:r>
              <a:rPr lang="ko-KR" altLang="en-US" sz="15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</a:t>
            </a:r>
            <a:endParaRPr lang="en-US" altLang="ko-KR" sz="1500" b="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의미합니다</a:t>
            </a:r>
            <a:r>
              <a:rPr lang="en-US" altLang="ko-KR" sz="15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5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25097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86D3090-9D66-8578-A6B7-29623992D716}"/>
              </a:ext>
            </a:extLst>
          </p:cNvPr>
          <p:cNvGrpSpPr/>
          <p:nvPr/>
        </p:nvGrpSpPr>
        <p:grpSpPr>
          <a:xfrm>
            <a:off x="6207548" y="1856035"/>
            <a:ext cx="5240412" cy="3855144"/>
            <a:chOff x="796084" y="1923541"/>
            <a:chExt cx="2847372" cy="1881649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DB203A6-5B89-FD1A-72AA-3B30ACA9C973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39BA64-CA89-C644-7D7F-40B4FE72F371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3D62484D-B686-A1D1-04B6-F3B43BA3692E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B0DBD8F2-209A-19E5-6F2B-A71331CC6639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FA40091-05C4-E8D6-77D6-81A21862ED74}"/>
              </a:ext>
            </a:extLst>
          </p:cNvPr>
          <p:cNvSpPr txBox="1"/>
          <p:nvPr/>
        </p:nvSpPr>
        <p:spPr>
          <a:xfrm>
            <a:off x="542550" y="656109"/>
            <a:ext cx="3493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 err="1"/>
              <a:t>아두이노</a:t>
            </a:r>
            <a:r>
              <a:rPr lang="ko-KR" altLang="en-US" sz="2400" dirty="0"/>
              <a:t> 함수  살펴보기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A00170-15E3-36CA-B94A-EA2CF4CBB01D}"/>
              </a:ext>
            </a:extLst>
          </p:cNvPr>
          <p:cNvSpPr txBox="1"/>
          <p:nvPr/>
        </p:nvSpPr>
        <p:spPr>
          <a:xfrm>
            <a:off x="577272" y="1143576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 err="1"/>
              <a:t>아두이노</a:t>
            </a:r>
            <a:r>
              <a:rPr lang="ko-KR" altLang="en-US" dirty="0"/>
              <a:t> 문법 기초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E68AE4-8E9F-0B36-2938-8D81DC46A44B}"/>
              </a:ext>
            </a:extLst>
          </p:cNvPr>
          <p:cNvGrpSpPr/>
          <p:nvPr/>
        </p:nvGrpSpPr>
        <p:grpSpPr>
          <a:xfrm>
            <a:off x="743828" y="1859280"/>
            <a:ext cx="5240412" cy="3855144"/>
            <a:chOff x="796084" y="1923541"/>
            <a:chExt cx="2847372" cy="1881649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BC7C7C0-248B-26A6-C050-217D1E0804A9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07ED473-816E-25F5-CE27-7ED3119D9EC1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634763D-1190-5E1A-CD5A-B8360D8B7A0E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8C90BAE3-BAC9-6C11-A0BF-990AF7CA93F4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E35839-844F-2EE9-603F-1AF989CB175E}"/>
              </a:ext>
            </a:extLst>
          </p:cNvPr>
          <p:cNvGrpSpPr/>
          <p:nvPr/>
        </p:nvGrpSpPr>
        <p:grpSpPr>
          <a:xfrm>
            <a:off x="871111" y="1943429"/>
            <a:ext cx="399577" cy="110048"/>
            <a:chOff x="3063240" y="2103120"/>
            <a:chExt cx="464820" cy="12192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DD6B473-1CBB-C5D1-EB77-5462ED38D9D1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927F070-8E3F-A803-9157-41144A5B13DC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E06960E-E893-5CC0-AAF0-5032DCC8D3BC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0FD91C1-9F38-E2E1-C2C6-F63398614F19}"/>
              </a:ext>
            </a:extLst>
          </p:cNvPr>
          <p:cNvSpPr txBox="1"/>
          <p:nvPr/>
        </p:nvSpPr>
        <p:spPr>
          <a:xfrm>
            <a:off x="6633185" y="2192009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digitalRead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 </a:t>
            </a:r>
            <a:r>
              <a:rPr lang="ko-KR" altLang="en-US" b="1" dirty="0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핀 번호 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 :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97801FC-23DD-3DB4-7479-0BDAA8F63DC3}"/>
              </a:ext>
            </a:extLst>
          </p:cNvPr>
          <p:cNvGrpSpPr/>
          <p:nvPr/>
        </p:nvGrpSpPr>
        <p:grpSpPr>
          <a:xfrm rot="21415579">
            <a:off x="6334831" y="1940184"/>
            <a:ext cx="399577" cy="110048"/>
            <a:chOff x="3063240" y="2103120"/>
            <a:chExt cx="464820" cy="12192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DF9CA9E-B6CF-5AEB-FD4D-9CBE21E8783D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07754D0-5CDF-2134-EAB2-7ACAF0E51196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0125B52-AD88-BA9E-88D8-E08EB6C7C27A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F070874-7069-CB92-80BF-DA18C0B76FF7}"/>
              </a:ext>
            </a:extLst>
          </p:cNvPr>
          <p:cNvSpPr txBox="1"/>
          <p:nvPr/>
        </p:nvSpPr>
        <p:spPr>
          <a:xfrm>
            <a:off x="6610671" y="3606509"/>
            <a:ext cx="359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digitalWrite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 </a:t>
            </a:r>
            <a:r>
              <a:rPr lang="ko-KR" altLang="en-US" b="1" dirty="0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핀 번호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b="1" dirty="0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값 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 :</a:t>
            </a:r>
            <a:endParaRPr lang="ko-KR" altLang="en-US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637CA5-EC54-E90A-7CAF-1EA95968DEC9}"/>
              </a:ext>
            </a:extLst>
          </p:cNvPr>
          <p:cNvSpPr txBox="1"/>
          <p:nvPr/>
        </p:nvSpPr>
        <p:spPr>
          <a:xfrm>
            <a:off x="6614526" y="2554504"/>
            <a:ext cx="4466336" cy="746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디지털 핀의 상태를 읽어오는 명령어입니다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b="0" dirty="0" err="1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반환값</a:t>
            </a:r>
            <a:r>
              <a:rPr lang="en-US" altLang="ko-KR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HIGH(=1) </a:t>
            </a:r>
            <a:r>
              <a:rPr lang="ko-KR" altLang="en-US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또는 </a:t>
            </a:r>
            <a:r>
              <a:rPr lang="en-US" altLang="ko-KR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LOW </a:t>
            </a:r>
            <a:r>
              <a:rPr lang="ko-KR" altLang="en-US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값 </a:t>
            </a:r>
            <a:r>
              <a:rPr lang="en-US" altLang="ko-KR" sz="15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(=0)</a:t>
            </a:r>
            <a:endParaRPr lang="ko-KR" altLang="en-US" sz="1500" b="0" dirty="0">
              <a:highlight>
                <a:srgbClr val="FFE386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DC7F94-F9F6-D938-48D0-0E83F0967EE5}"/>
              </a:ext>
            </a:extLst>
          </p:cNvPr>
          <p:cNvSpPr txBox="1"/>
          <p:nvPr/>
        </p:nvSpPr>
        <p:spPr>
          <a:xfrm>
            <a:off x="6534619" y="4786930"/>
            <a:ext cx="4874313" cy="61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en-US" altLang="ko-KR" sz="12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digitalWrite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(5, HIGH)</a:t>
            </a:r>
          </a:p>
          <a:p>
            <a:pPr>
              <a:lnSpc>
                <a:spcPct val="150000"/>
              </a:lnSpc>
            </a:pP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5</a:t>
            </a: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핀에 전기를 공급한다는 의미이다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2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23C8FE-0A83-96DF-48BD-A16F97FCE386}"/>
              </a:ext>
            </a:extLst>
          </p:cNvPr>
          <p:cNvSpPr txBox="1"/>
          <p:nvPr/>
        </p:nvSpPr>
        <p:spPr>
          <a:xfrm>
            <a:off x="6610671" y="3975841"/>
            <a:ext cx="4968695" cy="746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5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디지털 핀에 </a:t>
            </a:r>
            <a:r>
              <a:rPr lang="en-US" altLang="ko-KR" sz="1500" b="0" dirty="0">
                <a:effectLst/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HIGH(</a:t>
            </a:r>
            <a:r>
              <a:rPr lang="ko-KR" altLang="en-US" sz="1500" b="0" dirty="0">
                <a:effectLst/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전기 공급</a:t>
            </a:r>
            <a:r>
              <a:rPr lang="en-US" altLang="ko-KR" sz="1500" b="0" dirty="0">
                <a:effectLst/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15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또는 </a:t>
            </a:r>
            <a:endParaRPr lang="en-US" altLang="ko-KR" sz="1500" b="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0" dirty="0">
                <a:effectLst/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LOW(</a:t>
            </a:r>
            <a:r>
              <a:rPr lang="ko-KR" altLang="en-US" sz="1500" b="0" dirty="0">
                <a:effectLst/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전기 공급 안 함</a:t>
            </a:r>
            <a:r>
              <a:rPr lang="en-US" altLang="ko-KR" sz="1500" b="0" dirty="0">
                <a:effectLst/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5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값을 주는 명령어입니다</a:t>
            </a:r>
            <a:r>
              <a:rPr lang="en-US" altLang="ko-KR" sz="15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500" b="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D7E8034-8744-9D0B-E288-55671241F1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52" b="9536"/>
          <a:stretch/>
        </p:blipFill>
        <p:spPr>
          <a:xfrm>
            <a:off x="947249" y="2376835"/>
            <a:ext cx="4805795" cy="3017191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9ED699B-09D4-6348-6017-CBFECCE5BF28}"/>
              </a:ext>
            </a:extLst>
          </p:cNvPr>
          <p:cNvCxnSpPr>
            <a:cxnSpLocks/>
          </p:cNvCxnSpPr>
          <p:nvPr/>
        </p:nvCxnSpPr>
        <p:spPr>
          <a:xfrm>
            <a:off x="6096000" y="2366617"/>
            <a:ext cx="438619" cy="102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CF1AE1C-7ADF-5F49-7D0F-948145C2564E}"/>
              </a:ext>
            </a:extLst>
          </p:cNvPr>
          <p:cNvCxnSpPr>
            <a:cxnSpLocks/>
          </p:cNvCxnSpPr>
          <p:nvPr/>
        </p:nvCxnSpPr>
        <p:spPr>
          <a:xfrm>
            <a:off x="5054600" y="3633885"/>
            <a:ext cx="0" cy="137354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07B125A-99D1-1E6E-908B-CABB9494A6AB}"/>
              </a:ext>
            </a:extLst>
          </p:cNvPr>
          <p:cNvCxnSpPr>
            <a:cxnSpLocks/>
          </p:cNvCxnSpPr>
          <p:nvPr/>
        </p:nvCxnSpPr>
        <p:spPr>
          <a:xfrm>
            <a:off x="5058383" y="3771239"/>
            <a:ext cx="147623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A0B2282-40E5-8B02-A9C5-754A21786F20}"/>
              </a:ext>
            </a:extLst>
          </p:cNvPr>
          <p:cNvCxnSpPr>
            <a:cxnSpLocks/>
          </p:cNvCxnSpPr>
          <p:nvPr/>
        </p:nvCxnSpPr>
        <p:spPr>
          <a:xfrm flipH="1">
            <a:off x="4625719" y="3633885"/>
            <a:ext cx="428881" cy="0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7B7C32D-6A9C-C909-7486-1DB6FF359E09}"/>
              </a:ext>
            </a:extLst>
          </p:cNvPr>
          <p:cNvCxnSpPr>
            <a:cxnSpLocks/>
          </p:cNvCxnSpPr>
          <p:nvPr/>
        </p:nvCxnSpPr>
        <p:spPr>
          <a:xfrm>
            <a:off x="6096000" y="2366617"/>
            <a:ext cx="0" cy="595786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5DFF896-4DA1-ADF3-8325-7E916F9C6922}"/>
              </a:ext>
            </a:extLst>
          </p:cNvPr>
          <p:cNvCxnSpPr>
            <a:cxnSpLocks/>
          </p:cNvCxnSpPr>
          <p:nvPr/>
        </p:nvCxnSpPr>
        <p:spPr>
          <a:xfrm flipH="1">
            <a:off x="5671227" y="2962403"/>
            <a:ext cx="424773" cy="0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885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4F282CC-6B2B-D182-52A8-84A5F46618B2}"/>
              </a:ext>
            </a:extLst>
          </p:cNvPr>
          <p:cNvGrpSpPr/>
          <p:nvPr/>
        </p:nvGrpSpPr>
        <p:grpSpPr>
          <a:xfrm>
            <a:off x="6207548" y="1856035"/>
            <a:ext cx="5240412" cy="3855144"/>
            <a:chOff x="796084" y="1923541"/>
            <a:chExt cx="2847372" cy="1881649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73C57655-7240-66FE-028A-C2DDC85F7D5E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485D2A7-51B9-20DF-CD73-1709DC372D99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384C4020-892D-3EAF-98D4-58A64BFC0C16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E0BD3A50-F68A-B202-0F69-4B83A8A70450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9B2B284-1FA9-6A4B-C28E-8ABA44196241}"/>
              </a:ext>
            </a:extLst>
          </p:cNvPr>
          <p:cNvSpPr txBox="1"/>
          <p:nvPr/>
        </p:nvSpPr>
        <p:spPr>
          <a:xfrm>
            <a:off x="542550" y="656109"/>
            <a:ext cx="3403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 err="1"/>
              <a:t>아두이노</a:t>
            </a:r>
            <a:r>
              <a:rPr lang="ko-KR" altLang="en-US" sz="2400" dirty="0"/>
              <a:t> 함수 살펴보기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6232A-93A0-8F9B-5C64-6153C642BB3B}"/>
              </a:ext>
            </a:extLst>
          </p:cNvPr>
          <p:cNvSpPr txBox="1"/>
          <p:nvPr/>
        </p:nvSpPr>
        <p:spPr>
          <a:xfrm>
            <a:off x="577272" y="1143576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 err="1"/>
              <a:t>아두이노</a:t>
            </a:r>
            <a:r>
              <a:rPr lang="ko-KR" altLang="en-US" dirty="0"/>
              <a:t> 문법 기초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620D288-8D80-28E9-6F0E-DDACFEEE79B0}"/>
              </a:ext>
            </a:extLst>
          </p:cNvPr>
          <p:cNvGrpSpPr/>
          <p:nvPr/>
        </p:nvGrpSpPr>
        <p:grpSpPr>
          <a:xfrm>
            <a:off x="743828" y="1859280"/>
            <a:ext cx="5240412" cy="3855144"/>
            <a:chOff x="796084" y="1923541"/>
            <a:chExt cx="2847372" cy="1881649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B9305A3-984A-DA26-AC12-F5BCA09A28E0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20004AD-C632-3165-7D2A-FEE1E6B4C00A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E1A2B859-0FB6-EB45-1265-5444AA602554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666A206A-5267-86CC-875F-19D9BD02919F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E2CE918-804A-5A56-6C2D-6528C44F602E}"/>
              </a:ext>
            </a:extLst>
          </p:cNvPr>
          <p:cNvGrpSpPr/>
          <p:nvPr/>
        </p:nvGrpSpPr>
        <p:grpSpPr>
          <a:xfrm>
            <a:off x="871111" y="1943429"/>
            <a:ext cx="399577" cy="110048"/>
            <a:chOff x="3063240" y="2103120"/>
            <a:chExt cx="464820" cy="12192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992E8B6-F099-DF9B-73EE-B9C53D00CF13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B129F5B-B5AB-9EA9-7A73-47917B2BEB2A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D2A7E66-BB85-CA7E-B8FF-14707564B204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110D351-BA5D-DDE5-7441-EBECA1664602}"/>
              </a:ext>
            </a:extLst>
          </p:cNvPr>
          <p:cNvCxnSpPr>
            <a:cxnSpLocks/>
          </p:cNvCxnSpPr>
          <p:nvPr/>
        </p:nvCxnSpPr>
        <p:spPr>
          <a:xfrm>
            <a:off x="5535911" y="2377730"/>
            <a:ext cx="79625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A5C221-E213-4353-033A-43D9086E2F9E}"/>
              </a:ext>
            </a:extLst>
          </p:cNvPr>
          <p:cNvSpPr txBox="1"/>
          <p:nvPr/>
        </p:nvSpPr>
        <p:spPr>
          <a:xfrm>
            <a:off x="6456848" y="2193064"/>
            <a:ext cx="28041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analogRead</a:t>
            </a:r>
            <a:r>
              <a:rPr lang="en-US" altLang="ko-KR" sz="17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 </a:t>
            </a:r>
            <a:r>
              <a:rPr lang="ko-KR" altLang="en-US" sz="1700" b="1" dirty="0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핀 번호 </a:t>
            </a:r>
            <a:r>
              <a:rPr lang="en-US" altLang="ko-KR" sz="17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 :</a:t>
            </a:r>
            <a:endParaRPr lang="ko-KR" altLang="en-US" sz="17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35EBCE9-D02B-5149-0565-97F5B637F6E5}"/>
              </a:ext>
            </a:extLst>
          </p:cNvPr>
          <p:cNvGrpSpPr/>
          <p:nvPr/>
        </p:nvGrpSpPr>
        <p:grpSpPr>
          <a:xfrm rot="21415579">
            <a:off x="6334831" y="1940184"/>
            <a:ext cx="399577" cy="110048"/>
            <a:chOff x="3063240" y="2103120"/>
            <a:chExt cx="464820" cy="12192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DAF08C5-06E8-187E-2FAB-84BDE39D8E59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5783286-9515-E055-AB8B-777D36857E8E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F7C3FAA-5A41-359A-82AB-4540EAFE4493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9FC46C3-8B1C-CC27-07F9-0C0AA4284E06}"/>
              </a:ext>
            </a:extLst>
          </p:cNvPr>
          <p:cNvSpPr txBox="1"/>
          <p:nvPr/>
        </p:nvSpPr>
        <p:spPr>
          <a:xfrm>
            <a:off x="6479340" y="3503813"/>
            <a:ext cx="39160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analogWrite</a:t>
            </a:r>
            <a:r>
              <a:rPr lang="en-US" altLang="ko-KR" sz="17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 </a:t>
            </a:r>
            <a:r>
              <a:rPr lang="ko-KR" altLang="en-US" sz="1700" b="1" dirty="0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핀 번호</a:t>
            </a:r>
            <a:r>
              <a:rPr lang="en-US" altLang="ko-KR" sz="17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700" b="1" dirty="0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값 </a:t>
            </a:r>
            <a:r>
              <a:rPr lang="en-US" altLang="ko-KR" sz="17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):</a:t>
            </a:r>
            <a:endParaRPr lang="ko-KR" altLang="en-US" sz="17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73C206-3DB6-1072-6FE1-3C91D6E1D5AB}"/>
              </a:ext>
            </a:extLst>
          </p:cNvPr>
          <p:cNvSpPr txBox="1"/>
          <p:nvPr/>
        </p:nvSpPr>
        <p:spPr>
          <a:xfrm>
            <a:off x="6442726" y="2519021"/>
            <a:ext cx="5005234" cy="95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3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</a:t>
            </a:r>
            <a:r>
              <a:rPr lang="ko-KR" altLang="en-US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보드의 아날로그 핀에 연결된 값을 읽어옵니다</a:t>
            </a:r>
            <a:r>
              <a:rPr lang="en-US" altLang="ko-KR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아날로그 값은 </a:t>
            </a:r>
            <a:r>
              <a:rPr lang="en-US" altLang="ko-KR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lang="ko-KR" altLang="en-US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부터 </a:t>
            </a:r>
            <a:r>
              <a:rPr lang="en-US" altLang="ko-KR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1023</a:t>
            </a:r>
            <a:r>
              <a:rPr lang="ko-KR" altLang="en-US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까지 </a:t>
            </a:r>
            <a:r>
              <a:rPr lang="en-US" altLang="ko-KR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1024</a:t>
            </a:r>
            <a:r>
              <a:rPr lang="ko-KR" altLang="en-US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단계로 측정합니다</a:t>
            </a:r>
            <a:r>
              <a:rPr lang="en-US" altLang="ko-KR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반환값</a:t>
            </a:r>
            <a:r>
              <a:rPr lang="en-US" altLang="ko-KR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0~1023</a:t>
            </a:r>
            <a:r>
              <a:rPr lang="ko-KR" altLang="en-US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정수 값</a:t>
            </a:r>
            <a:r>
              <a:rPr lang="en-US" altLang="ko-KR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(int)</a:t>
            </a:r>
            <a:endParaRPr lang="ko-KR" altLang="en-US" sz="13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738DAD-17B5-E470-F66F-EBF77516CB53}"/>
              </a:ext>
            </a:extLst>
          </p:cNvPr>
          <p:cNvSpPr txBox="1"/>
          <p:nvPr/>
        </p:nvSpPr>
        <p:spPr>
          <a:xfrm>
            <a:off x="6239526" y="5685827"/>
            <a:ext cx="4874313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en-US" altLang="ko-KR" sz="12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analogWrite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(11, 250):  11</a:t>
            </a: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핀에 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250</a:t>
            </a: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입력 값을 준다</a:t>
            </a:r>
            <a:r>
              <a:rPr lang="en-US" altLang="ko-KR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527F2C-A24C-7970-8C2C-7A0BF97200AE}"/>
              </a:ext>
            </a:extLst>
          </p:cNvPr>
          <p:cNvSpPr txBox="1"/>
          <p:nvPr/>
        </p:nvSpPr>
        <p:spPr>
          <a:xfrm>
            <a:off x="6488704" y="3856394"/>
            <a:ext cx="4959256" cy="95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300" b="0" dirty="0">
                <a:effectLst/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아날로그 값을 핀에 출력한다</a:t>
            </a:r>
            <a:r>
              <a:rPr lang="en-US" altLang="ko-KR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펄스 폭 조절</a:t>
            </a:r>
            <a:r>
              <a:rPr lang="en-US" altLang="ko-KR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(PWM) </a:t>
            </a:r>
            <a:r>
              <a:rPr lang="ko-KR" altLang="en-US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기능을 지원하는 디지털 핀</a:t>
            </a:r>
            <a:r>
              <a:rPr lang="en-US" altLang="ko-KR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300" b="0" dirty="0" err="1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</a:t>
            </a:r>
            <a:r>
              <a:rPr lang="ko-KR" altLang="en-US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보드에서 </a:t>
            </a:r>
            <a:r>
              <a:rPr lang="en-US" altLang="ko-KR" sz="1300" b="0" dirty="0">
                <a:effectLst/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~ (</a:t>
            </a:r>
            <a:r>
              <a:rPr lang="ko-KR" altLang="en-US" sz="1300" b="0" dirty="0">
                <a:effectLst/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물결</a:t>
            </a:r>
            <a:r>
              <a:rPr lang="en-US" altLang="ko-KR" sz="1300" b="0" dirty="0">
                <a:effectLst/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1300" b="0" dirty="0">
                <a:effectLst/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표시</a:t>
            </a:r>
            <a:r>
              <a:rPr lang="ko-KR" altLang="en-US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되어 있는 핀</a:t>
            </a:r>
            <a:r>
              <a:rPr lang="en-US" altLang="ko-KR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번호와 </a:t>
            </a:r>
            <a:r>
              <a:rPr lang="en-US" altLang="ko-KR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r>
              <a:rPr lang="ko-KR" altLang="en-US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부터 </a:t>
            </a:r>
            <a:r>
              <a:rPr lang="en-US" altLang="ko-KR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255</a:t>
            </a:r>
            <a:r>
              <a:rPr lang="ko-KR" altLang="en-US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까지 입력 값을 지정하여 사용합니다</a:t>
            </a:r>
            <a:r>
              <a:rPr lang="en-US" altLang="ko-KR" sz="1300" b="0" dirty="0"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300" b="0" dirty="0"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E527C3F-DF26-93EE-5E7A-C62D380E4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11" y="2772216"/>
            <a:ext cx="4881325" cy="192279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DFC2DB8-5914-766E-B343-1C057E3DADFA}"/>
              </a:ext>
            </a:extLst>
          </p:cNvPr>
          <p:cNvCxnSpPr>
            <a:cxnSpLocks/>
          </p:cNvCxnSpPr>
          <p:nvPr/>
        </p:nvCxnSpPr>
        <p:spPr>
          <a:xfrm>
            <a:off x="5555367" y="2377730"/>
            <a:ext cx="0" cy="764304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CB24FB7-8C45-3858-A28E-2A05426DCCAB}"/>
              </a:ext>
            </a:extLst>
          </p:cNvPr>
          <p:cNvCxnSpPr>
            <a:cxnSpLocks/>
          </p:cNvCxnSpPr>
          <p:nvPr/>
        </p:nvCxnSpPr>
        <p:spPr>
          <a:xfrm>
            <a:off x="5282285" y="3680447"/>
            <a:ext cx="11604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BCF85E7-C4EE-FD9E-2B8F-06378A2CAA34}"/>
              </a:ext>
            </a:extLst>
          </p:cNvPr>
          <p:cNvSpPr txBox="1"/>
          <p:nvPr/>
        </p:nvSpPr>
        <p:spPr>
          <a:xfrm>
            <a:off x="6479340" y="4788155"/>
            <a:ext cx="28041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delay( </a:t>
            </a:r>
            <a:r>
              <a:rPr lang="ko-KR" altLang="en-US" sz="1700" b="1" dirty="0">
                <a:solidFill>
                  <a:srgbClr val="2E75B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시간 </a:t>
            </a:r>
            <a:r>
              <a:rPr lang="en-US" altLang="ko-KR" sz="17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 :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E51924-C7D0-A11C-D34C-7B12DD70D79D}"/>
              </a:ext>
            </a:extLst>
          </p:cNvPr>
          <p:cNvSpPr txBox="1"/>
          <p:nvPr/>
        </p:nvSpPr>
        <p:spPr>
          <a:xfrm>
            <a:off x="6488704" y="5064641"/>
            <a:ext cx="5094874" cy="65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일정 시간만큼 시간을 지연시키는 함수입니다</a:t>
            </a:r>
            <a:r>
              <a:rPr lang="en-US" altLang="ko-KR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시간에 들어갈 값은 </a:t>
            </a:r>
            <a:r>
              <a:rPr lang="en-US" altLang="ko-KR" sz="1300" b="0" dirty="0" err="1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ms</a:t>
            </a:r>
            <a:r>
              <a:rPr lang="ko-KR" altLang="en-US" sz="13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단위 </a:t>
            </a:r>
            <a:r>
              <a:rPr lang="en-US" altLang="ko-KR" sz="13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(1/1000</a:t>
            </a:r>
            <a:r>
              <a:rPr lang="ko-KR" altLang="en-US" sz="13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</a:t>
            </a:r>
            <a:r>
              <a:rPr lang="en-US" altLang="ko-KR" sz="13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300" b="0" dirty="0">
              <a:highlight>
                <a:srgbClr val="FFE386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8BDD125-CBD5-453C-2F76-E76C226CF8B1}"/>
              </a:ext>
            </a:extLst>
          </p:cNvPr>
          <p:cNvCxnSpPr>
            <a:cxnSpLocks/>
          </p:cNvCxnSpPr>
          <p:nvPr/>
        </p:nvCxnSpPr>
        <p:spPr>
          <a:xfrm flipH="1">
            <a:off x="3218119" y="4181941"/>
            <a:ext cx="497847" cy="0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6FAC54F-92A3-19A1-AA87-38B59209B015}"/>
              </a:ext>
            </a:extLst>
          </p:cNvPr>
          <p:cNvCxnSpPr>
            <a:cxnSpLocks/>
          </p:cNvCxnSpPr>
          <p:nvPr/>
        </p:nvCxnSpPr>
        <p:spPr>
          <a:xfrm>
            <a:off x="3715966" y="4963944"/>
            <a:ext cx="2740882" cy="307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9FACD2D-EB46-AB2E-D658-82856D444A4E}"/>
              </a:ext>
            </a:extLst>
          </p:cNvPr>
          <p:cNvCxnSpPr>
            <a:cxnSpLocks/>
          </p:cNvCxnSpPr>
          <p:nvPr/>
        </p:nvCxnSpPr>
        <p:spPr>
          <a:xfrm flipV="1">
            <a:off x="3715966" y="4181941"/>
            <a:ext cx="0" cy="785079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CEF3DD0-5A27-CFE2-DD06-ED3DFC644315}"/>
              </a:ext>
            </a:extLst>
          </p:cNvPr>
          <p:cNvCxnSpPr>
            <a:cxnSpLocks/>
          </p:cNvCxnSpPr>
          <p:nvPr/>
        </p:nvCxnSpPr>
        <p:spPr>
          <a:xfrm flipH="1">
            <a:off x="5282285" y="3142034"/>
            <a:ext cx="301969" cy="0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366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7A43CF-3F79-4837-B699-A82BF4D7BB87}"/>
              </a:ext>
            </a:extLst>
          </p:cNvPr>
          <p:cNvSpPr/>
          <p:nvPr/>
        </p:nvSpPr>
        <p:spPr>
          <a:xfrm>
            <a:off x="577273" y="1684021"/>
            <a:ext cx="10826334" cy="4169300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5F1E0-0859-4F8E-A47C-5334147D1A6D}"/>
              </a:ext>
            </a:extLst>
          </p:cNvPr>
          <p:cNvSpPr txBox="1"/>
          <p:nvPr/>
        </p:nvSpPr>
        <p:spPr>
          <a:xfrm>
            <a:off x="1112034" y="1455477"/>
            <a:ext cx="39984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A3CCA2"/>
                </a:solidFill>
              </a:rPr>
              <a:t>매번 실습 때 해주어야 해요 </a:t>
            </a:r>
            <a:r>
              <a:rPr lang="en-US" altLang="ko-KR" dirty="0">
                <a:solidFill>
                  <a:srgbClr val="A3CCA2"/>
                </a:solidFill>
              </a:rPr>
              <a:t>~</a:t>
            </a:r>
            <a:endParaRPr lang="ko-KR" altLang="en-US" dirty="0">
              <a:solidFill>
                <a:srgbClr val="A3CCA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67082-59DC-4E9A-ACCC-6910E67F096B}"/>
              </a:ext>
            </a:extLst>
          </p:cNvPr>
          <p:cNvSpPr txBox="1"/>
          <p:nvPr/>
        </p:nvSpPr>
        <p:spPr>
          <a:xfrm>
            <a:off x="542550" y="656109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실습을 준비해볼까요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C5AA0-8943-40B4-8ED2-CA79A136DFBA}"/>
              </a:ext>
            </a:extLst>
          </p:cNvPr>
          <p:cNvSpPr txBox="1"/>
          <p:nvPr/>
        </p:nvSpPr>
        <p:spPr>
          <a:xfrm>
            <a:off x="577272" y="1143576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LED</a:t>
            </a:r>
            <a:r>
              <a:rPr lang="ko-KR" altLang="en-US" dirty="0"/>
              <a:t> 제어하기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DB521-7A59-4871-52B9-D80EE896A2CB}"/>
              </a:ext>
            </a:extLst>
          </p:cNvPr>
          <p:cNvSpPr txBox="1"/>
          <p:nvPr/>
        </p:nvSpPr>
        <p:spPr>
          <a:xfrm>
            <a:off x="941435" y="2064689"/>
            <a:ext cx="988886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컴퓨터에 </a:t>
            </a:r>
            <a:r>
              <a:rPr lang="ko-KR" altLang="en-US" sz="1600" b="0" dirty="0" err="1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</a:t>
            </a:r>
            <a:r>
              <a:rPr lang="ko-KR" altLang="en-US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보드를 연결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하고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IDE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연결된 </a:t>
            </a:r>
            <a:r>
              <a:rPr lang="en-US" altLang="ko-KR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Arduino Uno </a:t>
            </a:r>
            <a:r>
              <a:rPr lang="ko-KR" altLang="en-US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보드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</a:t>
            </a:r>
            <a:r>
              <a:rPr lang="ko-KR" altLang="en-US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포트번호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선택합니다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endParaRPr lang="ko-KR" altLang="en-US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Picture 4" descr="아두이노 우노 R3 호환보드 [SZH-EK002] / 디바이스마트">
            <a:extLst>
              <a:ext uri="{FF2B5EF4-FFF2-40B4-BE49-F238E27FC236}">
                <a16:creationId xmlns:a16="http://schemas.microsoft.com/office/drawing/2014/main" id="{A445AD71-7EDC-4731-53E6-C5DF8B55B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39" y="2599579"/>
            <a:ext cx="4258242" cy="319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FF9EBF0-DF80-C4BE-C912-4597B6B697CC}"/>
              </a:ext>
            </a:extLst>
          </p:cNvPr>
          <p:cNvSpPr/>
          <p:nvPr/>
        </p:nvSpPr>
        <p:spPr>
          <a:xfrm>
            <a:off x="4048783" y="3480443"/>
            <a:ext cx="601000" cy="551847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rgbClr val="00979C"/>
                </a:solidFill>
              </a:ln>
              <a:noFill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0306D80-3AE1-A1AB-DB05-5098E2FCB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054" y="2599579"/>
            <a:ext cx="3048306" cy="31297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20D739-DA52-C1FA-798A-291ECF62738E}"/>
              </a:ext>
            </a:extLst>
          </p:cNvPr>
          <p:cNvSpPr txBox="1"/>
          <p:nvPr/>
        </p:nvSpPr>
        <p:spPr>
          <a:xfrm>
            <a:off x="4765415" y="3535046"/>
            <a:ext cx="241634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ON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불이 들어와야 해요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C93DFD-89C5-6F7F-36DF-8AF803A333A5}"/>
              </a:ext>
            </a:extLst>
          </p:cNvPr>
          <p:cNvSpPr txBox="1"/>
          <p:nvPr/>
        </p:nvSpPr>
        <p:spPr>
          <a:xfrm>
            <a:off x="10476550" y="3098002"/>
            <a:ext cx="70088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968F4D-BE17-7416-AEA8-09B9DF5FB789}"/>
              </a:ext>
            </a:extLst>
          </p:cNvPr>
          <p:cNvSpPr txBox="1"/>
          <p:nvPr/>
        </p:nvSpPr>
        <p:spPr>
          <a:xfrm>
            <a:off x="10476552" y="3417875"/>
            <a:ext cx="802896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2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포트번호</a:t>
            </a:r>
          </a:p>
        </p:txBody>
      </p:sp>
    </p:spTree>
    <p:extLst>
      <p:ext uri="{BB962C8B-B14F-4D97-AF65-F5344CB8AC3E}">
        <p14:creationId xmlns:p14="http://schemas.microsoft.com/office/powerpoint/2010/main" val="2918531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F50F7C8A-FC85-4C73-8AE2-D20F1BD2E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8411" y="2089668"/>
            <a:ext cx="6262154" cy="36045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38CF3A-F964-4B16-9239-9BAAF3B6280C}"/>
              </a:ext>
            </a:extLst>
          </p:cNvPr>
          <p:cNvSpPr txBox="1"/>
          <p:nvPr/>
        </p:nvSpPr>
        <p:spPr>
          <a:xfrm>
            <a:off x="4590361" y="1089586"/>
            <a:ext cx="2685351" cy="666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잠깐 쉬는 시간 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C14A5A-BF61-63F2-DB2F-C09F1EB73739}"/>
              </a:ext>
            </a:extLst>
          </p:cNvPr>
          <p:cNvSpPr txBox="1"/>
          <p:nvPr/>
        </p:nvSpPr>
        <p:spPr>
          <a:xfrm>
            <a:off x="1267597" y="5723422"/>
            <a:ext cx="9656811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400" dirty="0" err="1">
                <a:highlight>
                  <a:srgbClr val="FFE386"/>
                </a:highlight>
              </a:rPr>
              <a:t>아두이노</a:t>
            </a:r>
            <a:r>
              <a:rPr lang="ko-KR" altLang="en-US" sz="2400" dirty="0">
                <a:highlight>
                  <a:srgbClr val="FFE386"/>
                </a:highlight>
              </a:rPr>
              <a:t> 연결이 안되는 친구들은 쉬는 시간에 도움을 요청해주세요 </a:t>
            </a:r>
            <a:r>
              <a:rPr lang="en-US" altLang="ko-KR" sz="2400" dirty="0">
                <a:highlight>
                  <a:srgbClr val="FFE386"/>
                </a:highlight>
              </a:rPr>
              <a:t>~ :D</a:t>
            </a:r>
            <a:endParaRPr lang="ko-KR" altLang="en-US" sz="2400" dirty="0">
              <a:highlight>
                <a:srgbClr val="FFE386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6890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9B67082-59DC-4E9A-ACCC-6910E67F096B}"/>
              </a:ext>
            </a:extLst>
          </p:cNvPr>
          <p:cNvSpPr txBox="1"/>
          <p:nvPr/>
        </p:nvSpPr>
        <p:spPr>
          <a:xfrm>
            <a:off x="542550" y="65610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1</a:t>
            </a:r>
            <a:r>
              <a:rPr lang="ko-KR" altLang="en-US" sz="2400" dirty="0"/>
              <a:t>주차에 배운 내용 복습하기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C5AA0-8943-40B4-8ED2-CA79A136DFBA}"/>
              </a:ext>
            </a:extLst>
          </p:cNvPr>
          <p:cNvSpPr txBox="1"/>
          <p:nvPr/>
        </p:nvSpPr>
        <p:spPr>
          <a:xfrm>
            <a:off x="577272" y="114357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Review</a:t>
            </a:r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9C9BBE8-6661-0ABB-A7C7-7C58C67AA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024" y="1957693"/>
            <a:ext cx="4364477" cy="327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F5063E-1841-27A1-B543-4B7D5A9A4DE3}"/>
              </a:ext>
            </a:extLst>
          </p:cNvPr>
          <p:cNvSpPr txBox="1"/>
          <p:nvPr/>
        </p:nvSpPr>
        <p:spPr>
          <a:xfrm>
            <a:off x="7903457" y="2768080"/>
            <a:ext cx="1563248" cy="666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 err="1">
                <a:highlight>
                  <a:srgbClr val="FFE386"/>
                </a:highlight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아두이노</a:t>
            </a:r>
            <a:endParaRPr lang="ko-KR" altLang="en-US" dirty="0">
              <a:highlight>
                <a:srgbClr val="FFE386"/>
              </a:highlight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3E9FD89C-04C0-0FBE-F592-866461FC5695}"/>
              </a:ext>
            </a:extLst>
          </p:cNvPr>
          <p:cNvSpPr txBox="1">
            <a:spLocks/>
          </p:cNvSpPr>
          <p:nvPr/>
        </p:nvSpPr>
        <p:spPr>
          <a:xfrm>
            <a:off x="6176198" y="3923653"/>
            <a:ext cx="4952245" cy="113864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물리적인 세계를 감지하고 제어할 수 있는 장치를 만들기 위한 도구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955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자석 점퍼와이어선 WHJP-25]">
            <a:extLst>
              <a:ext uri="{FF2B5EF4-FFF2-40B4-BE49-F238E27FC236}">
                <a16:creationId xmlns:a16="http://schemas.microsoft.com/office/drawing/2014/main" id="{6D7F7E0C-7943-E990-11B5-32755B6FB6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3" b="41254"/>
          <a:stretch/>
        </p:blipFill>
        <p:spPr bwMode="auto">
          <a:xfrm>
            <a:off x="2708307" y="4762114"/>
            <a:ext cx="3338690" cy="92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7A43CF-3F79-4837-B699-A82BF4D7BB87}"/>
              </a:ext>
            </a:extLst>
          </p:cNvPr>
          <p:cNvSpPr/>
          <p:nvPr/>
        </p:nvSpPr>
        <p:spPr>
          <a:xfrm>
            <a:off x="577273" y="1684021"/>
            <a:ext cx="10826334" cy="4169300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5F1E0-0859-4F8E-A47C-5334147D1A6D}"/>
              </a:ext>
            </a:extLst>
          </p:cNvPr>
          <p:cNvSpPr txBox="1"/>
          <p:nvPr/>
        </p:nvSpPr>
        <p:spPr>
          <a:xfrm>
            <a:off x="1320800" y="1483966"/>
            <a:ext cx="205232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A3CCA2"/>
                </a:solidFill>
              </a:rPr>
              <a:t>실습 준비물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C5AA0-8943-40B4-8ED2-CA79A136DFBA}"/>
              </a:ext>
            </a:extLst>
          </p:cNvPr>
          <p:cNvSpPr txBox="1"/>
          <p:nvPr/>
        </p:nvSpPr>
        <p:spPr>
          <a:xfrm>
            <a:off x="577272" y="1143576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LED</a:t>
            </a:r>
            <a:r>
              <a:rPr lang="ko-KR" altLang="en-US" dirty="0"/>
              <a:t> 제어하기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DB521-7A59-4871-52B9-D80EE896A2CB}"/>
              </a:ext>
            </a:extLst>
          </p:cNvPr>
          <p:cNvSpPr txBox="1"/>
          <p:nvPr/>
        </p:nvSpPr>
        <p:spPr>
          <a:xfrm>
            <a:off x="1530715" y="2064689"/>
            <a:ext cx="2766965" cy="3375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LED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1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저항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(220k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옴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x 1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점퍼선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3</a:t>
            </a:r>
            <a:endParaRPr lang="ko-KR" altLang="en-US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7527F7-8FF3-EB2C-91BB-CA471B5AF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8307" y="1913916"/>
            <a:ext cx="930082" cy="13574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D1F9C8E-E226-11A1-ADDD-87F87D320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677" y1="21362" x2="48677" y2="21362"/>
                        <a14:foregroundMark x1="48148" y1="24768" x2="46561" y2="17337"/>
                        <a14:foregroundMark x1="47090" y1="84830" x2="46032" y2="77399"/>
                        <a14:foregroundMark x1="47090" y1="87616" x2="47090" y2="876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0689" y="3267780"/>
            <a:ext cx="946991" cy="16184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BD10F5-2EA4-E81B-C79F-D987AD9E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7771" y="1908598"/>
            <a:ext cx="2519935" cy="37886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DD6817-5A37-74EC-2EB5-56FB1ECF2F2B}"/>
              </a:ext>
            </a:extLst>
          </p:cNvPr>
          <p:cNvSpPr txBox="1"/>
          <p:nvPr/>
        </p:nvSpPr>
        <p:spPr>
          <a:xfrm>
            <a:off x="5786615" y="2064689"/>
            <a:ext cx="276696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브레드보드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43B71C-6FDA-46E4-C4DF-E2BB849E6522}"/>
              </a:ext>
            </a:extLst>
          </p:cNvPr>
          <p:cNvSpPr txBox="1"/>
          <p:nvPr/>
        </p:nvSpPr>
        <p:spPr>
          <a:xfrm>
            <a:off x="542550" y="656109"/>
            <a:ext cx="3264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&lt;</a:t>
            </a:r>
            <a:r>
              <a:rPr lang="ko-KR" altLang="en-US" sz="2400" dirty="0"/>
              <a:t>실습</a:t>
            </a:r>
            <a:r>
              <a:rPr lang="en-US" altLang="ko-KR" sz="2400" dirty="0"/>
              <a:t>1&gt; LED</a:t>
            </a:r>
            <a:r>
              <a:rPr lang="ko-KR" altLang="en-US" sz="2400" dirty="0"/>
              <a:t> 제어하기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7A43F7-7AC1-BF33-CCC5-E6EDCAC854A9}"/>
              </a:ext>
            </a:extLst>
          </p:cNvPr>
          <p:cNvSpPr txBox="1"/>
          <p:nvPr/>
        </p:nvSpPr>
        <p:spPr>
          <a:xfrm>
            <a:off x="577272" y="1143576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LED </a:t>
            </a:r>
            <a:r>
              <a:rPr lang="ko-KR" altLang="en-US" dirty="0"/>
              <a:t>제어하기</a:t>
            </a:r>
          </a:p>
        </p:txBody>
      </p:sp>
    </p:spTree>
    <p:extLst>
      <p:ext uri="{BB962C8B-B14F-4D97-AF65-F5344CB8AC3E}">
        <p14:creationId xmlns:p14="http://schemas.microsoft.com/office/powerpoint/2010/main" val="2344948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A73003-7157-497E-A1DA-0D5F21C4F9AC}"/>
              </a:ext>
            </a:extLst>
          </p:cNvPr>
          <p:cNvSpPr/>
          <p:nvPr/>
        </p:nvSpPr>
        <p:spPr>
          <a:xfrm>
            <a:off x="725347" y="1805649"/>
            <a:ext cx="10741306" cy="1847437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E6596-F5AF-4654-9BFB-A41DBB82D7D8}"/>
              </a:ext>
            </a:extLst>
          </p:cNvPr>
          <p:cNvSpPr txBox="1"/>
          <p:nvPr/>
        </p:nvSpPr>
        <p:spPr>
          <a:xfrm>
            <a:off x="542550" y="656109"/>
            <a:ext cx="3113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🚨잠깐</a:t>
            </a:r>
            <a:r>
              <a:rPr lang="en-US" altLang="ko-KR" sz="2400" dirty="0"/>
              <a:t>! </a:t>
            </a:r>
            <a:r>
              <a:rPr lang="ko-KR" altLang="en-US" sz="2400" dirty="0"/>
              <a:t>실습 전 </a:t>
            </a:r>
            <a:r>
              <a:rPr lang="en-US" altLang="ko-KR" sz="2400" dirty="0"/>
              <a:t>Q&amp;A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411483-DD02-4F4C-94C2-C75A9B88E99F}"/>
              </a:ext>
            </a:extLst>
          </p:cNvPr>
          <p:cNvSpPr txBox="1"/>
          <p:nvPr/>
        </p:nvSpPr>
        <p:spPr>
          <a:xfrm>
            <a:off x="577272" y="1143576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/>
              <a:t>질문이 있어요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7C012EFE-016E-4FE0-81C7-FC95B10E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954" y="1937524"/>
            <a:ext cx="978536" cy="1583685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E414EC8C-DAD6-48B4-8044-C5A4D026A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42023" y="4509686"/>
            <a:ext cx="1527860" cy="148111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86A82C-9419-4DB0-87AC-1D2C21ADA387}"/>
              </a:ext>
            </a:extLst>
          </p:cNvPr>
          <p:cNvSpPr/>
          <p:nvPr/>
        </p:nvSpPr>
        <p:spPr>
          <a:xfrm>
            <a:off x="725347" y="4143367"/>
            <a:ext cx="10741306" cy="1847437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399FCA-18AB-4DC1-96F6-8C1E55221DF3}"/>
              </a:ext>
            </a:extLst>
          </p:cNvPr>
          <p:cNvSpPr txBox="1"/>
          <p:nvPr/>
        </p:nvSpPr>
        <p:spPr>
          <a:xfrm>
            <a:off x="10637979" y="2842917"/>
            <a:ext cx="631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Q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D713D6-8B1A-45B8-8C15-9B5C64D55C34}"/>
              </a:ext>
            </a:extLst>
          </p:cNvPr>
          <p:cNvSpPr txBox="1"/>
          <p:nvPr/>
        </p:nvSpPr>
        <p:spPr>
          <a:xfrm>
            <a:off x="836517" y="4277505"/>
            <a:ext cx="634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A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CB3DB-DCE6-128E-EB1A-A38DC099E414}"/>
              </a:ext>
            </a:extLst>
          </p:cNvPr>
          <p:cNvSpPr txBox="1"/>
          <p:nvPr/>
        </p:nvSpPr>
        <p:spPr>
          <a:xfrm>
            <a:off x="3489766" y="2642862"/>
            <a:ext cx="60998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점퍼선의 색깔을 꼭 똑같이 맞추어야 하나요</a:t>
            </a:r>
            <a:r>
              <a:rPr lang="en-US" altLang="ko-KR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 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D38B2-D761-9F9D-2992-42F627CD33DC}"/>
              </a:ext>
            </a:extLst>
          </p:cNvPr>
          <p:cNvSpPr txBox="1"/>
          <p:nvPr/>
        </p:nvSpPr>
        <p:spPr>
          <a:xfrm>
            <a:off x="1664429" y="4421523"/>
            <a:ext cx="8244515" cy="1291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점퍼선의 색깔을 회로도와 똑같이 맞출 필요는 없습니다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다만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이해를 돕기 위해 일반적으로 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+, 5V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같은 전원선은 </a:t>
            </a:r>
            <a:r>
              <a:rPr lang="ko-KR" altLang="en-US" sz="1800" b="0" dirty="0">
                <a:highlight>
                  <a:srgbClr val="FFCCA8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빨간색 </a:t>
            </a:r>
            <a:r>
              <a:rPr lang="ko-KR" altLang="en-US" sz="1800" b="0" dirty="0" err="1">
                <a:highlight>
                  <a:srgbClr val="FFCCA8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점퍼선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- 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또는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GND(</a:t>
            </a:r>
            <a:r>
              <a:rPr lang="en-US" altLang="ko-KR" sz="18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Gronud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</a:t>
            </a:r>
            <a:r>
              <a:rPr lang="ko-KR" altLang="en-US" sz="1800" b="0" dirty="0">
                <a:highlight>
                  <a:srgbClr val="C0C0C0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검은색 점퍼선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사용합니다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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5366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A73003-7157-497E-A1DA-0D5F21C4F9AC}"/>
              </a:ext>
            </a:extLst>
          </p:cNvPr>
          <p:cNvSpPr/>
          <p:nvPr/>
        </p:nvSpPr>
        <p:spPr>
          <a:xfrm>
            <a:off x="725347" y="1805649"/>
            <a:ext cx="10741306" cy="1847437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E6596-F5AF-4654-9BFB-A41DBB82D7D8}"/>
              </a:ext>
            </a:extLst>
          </p:cNvPr>
          <p:cNvSpPr txBox="1"/>
          <p:nvPr/>
        </p:nvSpPr>
        <p:spPr>
          <a:xfrm>
            <a:off x="542550" y="656109"/>
            <a:ext cx="3113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🚨잠깐</a:t>
            </a:r>
            <a:r>
              <a:rPr lang="en-US" altLang="ko-KR" sz="2400" dirty="0"/>
              <a:t>! </a:t>
            </a:r>
            <a:r>
              <a:rPr lang="ko-KR" altLang="en-US" sz="2400" dirty="0"/>
              <a:t>실습 전 </a:t>
            </a:r>
            <a:r>
              <a:rPr lang="en-US" altLang="ko-KR" sz="2400" dirty="0"/>
              <a:t>Q&amp;A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411483-DD02-4F4C-94C2-C75A9B88E99F}"/>
              </a:ext>
            </a:extLst>
          </p:cNvPr>
          <p:cNvSpPr txBox="1"/>
          <p:nvPr/>
        </p:nvSpPr>
        <p:spPr>
          <a:xfrm>
            <a:off x="577272" y="1143576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/>
              <a:t>질문이 있어요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7C012EFE-016E-4FE0-81C7-FC95B10E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954" y="1937524"/>
            <a:ext cx="978536" cy="1583685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E414EC8C-DAD6-48B4-8044-C5A4D026A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42023" y="4509686"/>
            <a:ext cx="1527860" cy="148111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86A82C-9419-4DB0-87AC-1D2C21ADA387}"/>
              </a:ext>
            </a:extLst>
          </p:cNvPr>
          <p:cNvSpPr/>
          <p:nvPr/>
        </p:nvSpPr>
        <p:spPr>
          <a:xfrm>
            <a:off x="725347" y="4143367"/>
            <a:ext cx="10741306" cy="1847437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399FCA-18AB-4DC1-96F6-8C1E55221DF3}"/>
              </a:ext>
            </a:extLst>
          </p:cNvPr>
          <p:cNvSpPr txBox="1"/>
          <p:nvPr/>
        </p:nvSpPr>
        <p:spPr>
          <a:xfrm>
            <a:off x="10637979" y="2842917"/>
            <a:ext cx="631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Q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D713D6-8B1A-45B8-8C15-9B5C64D55C34}"/>
              </a:ext>
            </a:extLst>
          </p:cNvPr>
          <p:cNvSpPr txBox="1"/>
          <p:nvPr/>
        </p:nvSpPr>
        <p:spPr>
          <a:xfrm>
            <a:off x="836517" y="4277505"/>
            <a:ext cx="634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A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CB3DB-DCE6-128E-EB1A-A38DC099E414}"/>
              </a:ext>
            </a:extLst>
          </p:cNvPr>
          <p:cNvSpPr txBox="1"/>
          <p:nvPr/>
        </p:nvSpPr>
        <p:spPr>
          <a:xfrm>
            <a:off x="4670384" y="2478047"/>
            <a:ext cx="3177251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저항이란 무엇인가요</a:t>
            </a:r>
            <a:r>
              <a:rPr lang="en-US" altLang="ko-KR" sz="2000"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en-US" altLang="ko-KR" sz="20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D38B2-D761-9F9D-2992-42F627CD33DC}"/>
              </a:ext>
            </a:extLst>
          </p:cNvPr>
          <p:cNvSpPr txBox="1"/>
          <p:nvPr/>
        </p:nvSpPr>
        <p:spPr>
          <a:xfrm>
            <a:off x="1664429" y="4502547"/>
            <a:ext cx="8244515" cy="875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저항은 전류의 양을 제어합니다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너무 많은 양의 전류가 흐를 경우 장치가 고장이 날 수 있어 이를 제어하는 역할을 합니다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1D3B92-B572-5034-32F2-080E8567E7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7980" y1="18431" x2="47980" y2="18431"/>
                        <a14:foregroundMark x1="48485" y1="85098" x2="48485" y2="850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221164">
            <a:off x="3990887" y="2212017"/>
            <a:ext cx="776083" cy="99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92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A73003-7157-497E-A1DA-0D5F21C4F9AC}"/>
              </a:ext>
            </a:extLst>
          </p:cNvPr>
          <p:cNvSpPr/>
          <p:nvPr/>
        </p:nvSpPr>
        <p:spPr>
          <a:xfrm>
            <a:off x="725347" y="1805649"/>
            <a:ext cx="10741306" cy="1847437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E6596-F5AF-4654-9BFB-A41DBB82D7D8}"/>
              </a:ext>
            </a:extLst>
          </p:cNvPr>
          <p:cNvSpPr txBox="1"/>
          <p:nvPr/>
        </p:nvSpPr>
        <p:spPr>
          <a:xfrm>
            <a:off x="542550" y="656109"/>
            <a:ext cx="3113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🚨잠깐</a:t>
            </a:r>
            <a:r>
              <a:rPr lang="en-US" altLang="ko-KR" sz="2400" dirty="0"/>
              <a:t>! </a:t>
            </a:r>
            <a:r>
              <a:rPr lang="ko-KR" altLang="en-US" sz="2400" dirty="0"/>
              <a:t>실습 전 </a:t>
            </a:r>
            <a:r>
              <a:rPr lang="en-US" altLang="ko-KR" sz="2400" dirty="0"/>
              <a:t>Q&amp;A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411483-DD02-4F4C-94C2-C75A9B88E99F}"/>
              </a:ext>
            </a:extLst>
          </p:cNvPr>
          <p:cNvSpPr txBox="1"/>
          <p:nvPr/>
        </p:nvSpPr>
        <p:spPr>
          <a:xfrm>
            <a:off x="577272" y="1143576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/>
              <a:t>질문이 있어요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7C012EFE-016E-4FE0-81C7-FC95B10E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954" y="1937524"/>
            <a:ext cx="978536" cy="1583685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E414EC8C-DAD6-48B4-8044-C5A4D026A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42023" y="4509686"/>
            <a:ext cx="1527860" cy="148111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86A82C-9419-4DB0-87AC-1D2C21ADA387}"/>
              </a:ext>
            </a:extLst>
          </p:cNvPr>
          <p:cNvSpPr/>
          <p:nvPr/>
        </p:nvSpPr>
        <p:spPr>
          <a:xfrm>
            <a:off x="725347" y="4143367"/>
            <a:ext cx="10741306" cy="1847437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399FCA-18AB-4DC1-96F6-8C1E55221DF3}"/>
              </a:ext>
            </a:extLst>
          </p:cNvPr>
          <p:cNvSpPr txBox="1"/>
          <p:nvPr/>
        </p:nvSpPr>
        <p:spPr>
          <a:xfrm>
            <a:off x="10637979" y="2842917"/>
            <a:ext cx="631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Q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D713D6-8B1A-45B8-8C15-9B5C64D55C34}"/>
              </a:ext>
            </a:extLst>
          </p:cNvPr>
          <p:cNvSpPr txBox="1"/>
          <p:nvPr/>
        </p:nvSpPr>
        <p:spPr>
          <a:xfrm>
            <a:off x="836517" y="4277505"/>
            <a:ext cx="634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A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CB3DB-DCE6-128E-EB1A-A38DC099E414}"/>
              </a:ext>
            </a:extLst>
          </p:cNvPr>
          <p:cNvSpPr txBox="1"/>
          <p:nvPr/>
        </p:nvSpPr>
        <p:spPr>
          <a:xfrm>
            <a:off x="2579459" y="2478047"/>
            <a:ext cx="5592268" cy="50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브레드보드에</a:t>
            </a:r>
            <a:r>
              <a:rPr lang="ko-KR" altLang="en-US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꽂을 때 유의할 점이 무엇인가요</a:t>
            </a:r>
            <a:r>
              <a:rPr lang="en-US" altLang="ko-KR" sz="20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D38B2-D761-9F9D-2992-42F627CD33DC}"/>
              </a:ext>
            </a:extLst>
          </p:cNvPr>
          <p:cNvSpPr txBox="1"/>
          <p:nvPr/>
        </p:nvSpPr>
        <p:spPr>
          <a:xfrm>
            <a:off x="1745452" y="4213550"/>
            <a:ext cx="8244515" cy="1707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A. 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회로도와 실제 </a:t>
            </a:r>
            <a:r>
              <a:rPr lang="ko-KR" altLang="en-US" sz="18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브레드보드가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달라 보기 어려울 시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회로도와 똑같이 맞춰 꽂을 필요는 없습니다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다만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A~E, 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F~J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줄의 경우 그림과 같이 가로로 이어져 있으므로 가로선상에 맞게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연결합니다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+/-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극에 맞게 꽂으면 됩니다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가운데 선을 기준으로 양쪽은 연결되어 있지 않으니 이점 유의하며 실습을 진행해 봅시다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en-US" altLang="ko-KR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</a:t>
            </a:r>
            <a:r>
              <a:rPr lang="ko-KR" altLang="en-US" sz="18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0B6AA9-27AB-02C8-46A8-2809B2129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49968">
            <a:off x="7917986" y="1037773"/>
            <a:ext cx="2906941" cy="191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8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23557E4-5950-AAC8-27F9-9E21C51A5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185" y="1693291"/>
            <a:ext cx="6400899" cy="447662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7A43CF-3F79-4837-B699-A82BF4D7BB87}"/>
              </a:ext>
            </a:extLst>
          </p:cNvPr>
          <p:cNvSpPr/>
          <p:nvPr/>
        </p:nvSpPr>
        <p:spPr>
          <a:xfrm>
            <a:off x="327659" y="1684021"/>
            <a:ext cx="4888507" cy="4169300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5F1E0-0859-4F8E-A47C-5334147D1A6D}"/>
              </a:ext>
            </a:extLst>
          </p:cNvPr>
          <p:cNvSpPr txBox="1"/>
          <p:nvPr/>
        </p:nvSpPr>
        <p:spPr>
          <a:xfrm>
            <a:off x="1465193" y="1520983"/>
            <a:ext cx="25893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A3CCA2"/>
                </a:solidFill>
              </a:rPr>
              <a:t>이렇게 해봐요</a:t>
            </a:r>
            <a:r>
              <a:rPr lang="en-US" altLang="ko-KR" dirty="0">
                <a:solidFill>
                  <a:srgbClr val="A3CCA2"/>
                </a:solidFill>
              </a:rPr>
              <a:t>!</a:t>
            </a:r>
            <a:endParaRPr lang="ko-KR" altLang="en-US" dirty="0">
              <a:solidFill>
                <a:srgbClr val="A3CCA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67082-59DC-4E9A-ACCC-6910E67F096B}"/>
              </a:ext>
            </a:extLst>
          </p:cNvPr>
          <p:cNvSpPr txBox="1"/>
          <p:nvPr/>
        </p:nvSpPr>
        <p:spPr>
          <a:xfrm>
            <a:off x="542550" y="656109"/>
            <a:ext cx="3449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&lt;</a:t>
            </a:r>
            <a:r>
              <a:rPr lang="ko-KR" altLang="en-US" sz="2400" dirty="0"/>
              <a:t>실습</a:t>
            </a:r>
            <a:r>
              <a:rPr lang="en-US" altLang="ko-KR" sz="2400" dirty="0"/>
              <a:t>1&gt; LED</a:t>
            </a:r>
            <a:r>
              <a:rPr lang="ko-KR" altLang="en-US" sz="2400" dirty="0"/>
              <a:t> 제어하기</a:t>
            </a:r>
            <a:r>
              <a:rPr lang="en-US" altLang="ko-KR" sz="2400" dirty="0"/>
              <a:t>: 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C5AA0-8943-40B4-8ED2-CA79A136DFBA}"/>
              </a:ext>
            </a:extLst>
          </p:cNvPr>
          <p:cNvSpPr txBox="1"/>
          <p:nvPr/>
        </p:nvSpPr>
        <p:spPr>
          <a:xfrm>
            <a:off x="577272" y="1143576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LED </a:t>
            </a:r>
            <a:r>
              <a:rPr lang="ko-KR" altLang="en-US" dirty="0"/>
              <a:t>제어하기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58FFF-E0C0-4FFB-934F-69DD13D8972B}"/>
              </a:ext>
            </a:extLst>
          </p:cNvPr>
          <p:cNvSpPr txBox="1"/>
          <p:nvPr/>
        </p:nvSpPr>
        <p:spPr>
          <a:xfrm>
            <a:off x="9364166" y="1674681"/>
            <a:ext cx="162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1600" dirty="0" err="1"/>
              <a:t>브레드보드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600BA-876B-6EF2-658F-4B7B74F8A81F}"/>
              </a:ext>
            </a:extLst>
          </p:cNvPr>
          <p:cNvSpPr txBox="1"/>
          <p:nvPr/>
        </p:nvSpPr>
        <p:spPr>
          <a:xfrm>
            <a:off x="6342042" y="1656186"/>
            <a:ext cx="162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1600" dirty="0" err="1"/>
              <a:t>아두이노</a:t>
            </a:r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3F02B-E68A-87FF-ACC5-5D960448354A}"/>
              </a:ext>
            </a:extLst>
          </p:cNvPr>
          <p:cNvSpPr txBox="1"/>
          <p:nvPr/>
        </p:nvSpPr>
        <p:spPr>
          <a:xfrm>
            <a:off x="7968317" y="6004564"/>
            <a:ext cx="1626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2000" dirty="0"/>
              <a:t>회로도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9E6074-606B-E319-61AE-740F2588A42A}"/>
              </a:ext>
            </a:extLst>
          </p:cNvPr>
          <p:cNvSpPr txBox="1"/>
          <p:nvPr/>
        </p:nvSpPr>
        <p:spPr>
          <a:xfrm>
            <a:off x="468996" y="1994740"/>
            <a:ext cx="4628783" cy="3744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브레드보드에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LED 1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개를 연결합니다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LED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핀과 같은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줄에 저항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개를 연결합니다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저항의 한 쪽 핀과 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보드의 전원 영역의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GND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검은색 점퍼선으로 연결합니다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(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각각을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극에 연결합니다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 LED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핀과 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보드의 디지털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13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핀을 빨간색 점퍼선으로 연결합니다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F2C7BD-FC82-67E4-8536-15315ACAD3D2}"/>
              </a:ext>
            </a:extLst>
          </p:cNvPr>
          <p:cNvSpPr txBox="1"/>
          <p:nvPr/>
        </p:nvSpPr>
        <p:spPr>
          <a:xfrm>
            <a:off x="3783455" y="635529"/>
            <a:ext cx="783312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아두이노에</a:t>
            </a:r>
            <a:r>
              <a:rPr lang="ko-KR" altLang="en-US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LED 1</a:t>
            </a:r>
            <a:r>
              <a:rPr lang="ko-KR" altLang="en-US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개를 연결하고 </a:t>
            </a:r>
            <a:r>
              <a:rPr lang="en-US" altLang="ko-KR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 간격으로 켜졌다가 꺼지게 해봅시다</a:t>
            </a:r>
            <a:r>
              <a:rPr lang="en-US" altLang="ko-KR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6941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98ADBB-7305-B05A-1D14-9F328FC05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4"/>
          <a:stretch/>
        </p:blipFill>
        <p:spPr>
          <a:xfrm>
            <a:off x="6059252" y="453434"/>
            <a:ext cx="5766828" cy="3775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384A21-A30B-4962-B6D4-A873F28063F6}"/>
              </a:ext>
            </a:extLst>
          </p:cNvPr>
          <p:cNvSpPr/>
          <p:nvPr/>
        </p:nvSpPr>
        <p:spPr>
          <a:xfrm>
            <a:off x="-1" y="0"/>
            <a:ext cx="5802969" cy="685800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D649B-2432-44EF-80E7-99A4EE9A5F2A}"/>
              </a:ext>
            </a:extLst>
          </p:cNvPr>
          <p:cNvSpPr txBox="1"/>
          <p:nvPr/>
        </p:nvSpPr>
        <p:spPr>
          <a:xfrm>
            <a:off x="412213" y="679375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스케치 작성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F5E82-B509-445F-BF04-1D03DB2B8902}"/>
              </a:ext>
            </a:extLst>
          </p:cNvPr>
          <p:cNvSpPr txBox="1"/>
          <p:nvPr/>
        </p:nvSpPr>
        <p:spPr>
          <a:xfrm>
            <a:off x="419266" y="1202595"/>
            <a:ext cx="698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Sketch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5537BD-15F9-425D-83AC-7076F204899B}"/>
              </a:ext>
            </a:extLst>
          </p:cNvPr>
          <p:cNvSpPr/>
          <p:nvPr/>
        </p:nvSpPr>
        <p:spPr>
          <a:xfrm>
            <a:off x="419266" y="3979733"/>
            <a:ext cx="4914734" cy="25163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B289CE-5D1E-4295-84CC-C86BDDAB8B59}"/>
              </a:ext>
            </a:extLst>
          </p:cNvPr>
          <p:cNvSpPr txBox="1"/>
          <p:nvPr/>
        </p:nvSpPr>
        <p:spPr>
          <a:xfrm>
            <a:off x="553843" y="4071544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사용된 함수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572032-130F-46A8-ABC5-25507E7AAB4F}"/>
              </a:ext>
            </a:extLst>
          </p:cNvPr>
          <p:cNvSpPr txBox="1"/>
          <p:nvPr/>
        </p:nvSpPr>
        <p:spPr>
          <a:xfrm>
            <a:off x="553464" y="4453622"/>
            <a:ext cx="4678936" cy="6154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200" dirty="0" err="1"/>
              <a:t>pinMode</a:t>
            </a:r>
            <a:r>
              <a:rPr lang="en-US" altLang="ko-KR" sz="1200" dirty="0"/>
              <a:t>(</a:t>
            </a:r>
            <a:r>
              <a:rPr lang="ko-KR" altLang="en-US" sz="1200" dirty="0">
                <a:solidFill>
                  <a:srgbClr val="A3CCA2"/>
                </a:solidFill>
              </a:rPr>
              <a:t>핀 번호</a:t>
            </a:r>
            <a:r>
              <a:rPr lang="en-US" altLang="ko-KR" sz="1200" dirty="0">
                <a:solidFill>
                  <a:srgbClr val="404040"/>
                </a:solidFill>
              </a:rPr>
              <a:t>,</a:t>
            </a:r>
            <a:r>
              <a:rPr lang="en-US" altLang="ko-KR" sz="1200" dirty="0">
                <a:solidFill>
                  <a:srgbClr val="A3CCA2"/>
                </a:solidFill>
              </a:rPr>
              <a:t> </a:t>
            </a:r>
            <a:r>
              <a:rPr lang="ko-KR" altLang="en-US" sz="1200" dirty="0">
                <a:solidFill>
                  <a:srgbClr val="A3CCA2"/>
                </a:solidFill>
              </a:rPr>
              <a:t>모드</a:t>
            </a:r>
            <a:r>
              <a:rPr lang="en-US" altLang="ko-KR" sz="1200" dirty="0"/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/>
              <a:t>: </a:t>
            </a:r>
            <a:r>
              <a:rPr lang="ko-KR" altLang="en-US" sz="1200" dirty="0">
                <a:solidFill>
                  <a:srgbClr val="A3CCA2"/>
                </a:solidFill>
              </a:rPr>
              <a:t>해당 핀</a:t>
            </a:r>
            <a:r>
              <a:rPr lang="ko-KR" altLang="en-US" sz="1200" dirty="0">
                <a:solidFill>
                  <a:srgbClr val="404040"/>
                </a:solidFill>
              </a:rPr>
              <a:t>을 출력</a:t>
            </a:r>
            <a:r>
              <a:rPr lang="en-US" altLang="ko-KR" sz="1200" dirty="0">
                <a:solidFill>
                  <a:srgbClr val="404040"/>
                </a:solidFill>
              </a:rPr>
              <a:t>(</a:t>
            </a:r>
            <a:r>
              <a:rPr lang="en-US" altLang="ko-KR" sz="1200" dirty="0">
                <a:solidFill>
                  <a:srgbClr val="A3CCA2"/>
                </a:solidFill>
              </a:rPr>
              <a:t>OUTPUT</a:t>
            </a:r>
            <a:r>
              <a:rPr lang="en-US" altLang="ko-KR" sz="1200" dirty="0">
                <a:solidFill>
                  <a:srgbClr val="404040"/>
                </a:solidFill>
              </a:rPr>
              <a:t>)</a:t>
            </a:r>
            <a:r>
              <a:rPr lang="ko-KR" altLang="en-US" sz="1200" dirty="0">
                <a:solidFill>
                  <a:srgbClr val="404040"/>
                </a:solidFill>
              </a:rPr>
              <a:t> 또는 입력</a:t>
            </a:r>
            <a:r>
              <a:rPr lang="en-US" altLang="ko-KR" sz="1200" dirty="0">
                <a:solidFill>
                  <a:srgbClr val="404040"/>
                </a:solidFill>
              </a:rPr>
              <a:t>(</a:t>
            </a:r>
            <a:r>
              <a:rPr lang="en-US" altLang="ko-KR" sz="1200" dirty="0">
                <a:solidFill>
                  <a:srgbClr val="A3CCA2"/>
                </a:solidFill>
              </a:rPr>
              <a:t>INPUT</a:t>
            </a:r>
            <a:r>
              <a:rPr lang="en-US" altLang="ko-KR" sz="1200" dirty="0">
                <a:solidFill>
                  <a:srgbClr val="404040"/>
                </a:solidFill>
              </a:rPr>
              <a:t>) </a:t>
            </a:r>
            <a:r>
              <a:rPr lang="ko-KR" altLang="en-US" sz="1200" dirty="0">
                <a:solidFill>
                  <a:srgbClr val="404040"/>
                </a:solidFill>
              </a:rPr>
              <a:t>모드로 설정한다</a:t>
            </a:r>
            <a:r>
              <a:rPr lang="en-US" altLang="ko-KR" sz="1200" dirty="0">
                <a:solidFill>
                  <a:srgbClr val="404040"/>
                </a:solidFill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2441A8-BA24-4C38-9681-813F58F1A55F}"/>
              </a:ext>
            </a:extLst>
          </p:cNvPr>
          <p:cNvSpPr txBox="1"/>
          <p:nvPr/>
        </p:nvSpPr>
        <p:spPr>
          <a:xfrm>
            <a:off x="553464" y="5001872"/>
            <a:ext cx="4836416" cy="8924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200" dirty="0" err="1"/>
              <a:t>digitalWrite</a:t>
            </a:r>
            <a:r>
              <a:rPr lang="en-US" altLang="ko-KR" sz="1200" dirty="0"/>
              <a:t>(</a:t>
            </a:r>
            <a:r>
              <a:rPr lang="ko-KR" altLang="en-US" sz="1200" dirty="0">
                <a:solidFill>
                  <a:srgbClr val="A3CCA2"/>
                </a:solidFill>
              </a:rPr>
              <a:t>핀 번호</a:t>
            </a:r>
            <a:r>
              <a:rPr lang="en-US" altLang="ko-KR" sz="1200" dirty="0">
                <a:solidFill>
                  <a:srgbClr val="404040"/>
                </a:solidFill>
              </a:rPr>
              <a:t>,</a:t>
            </a:r>
            <a:r>
              <a:rPr lang="en-US" altLang="ko-KR" sz="1200" dirty="0">
                <a:solidFill>
                  <a:srgbClr val="A3CCA2"/>
                </a:solidFill>
              </a:rPr>
              <a:t> </a:t>
            </a:r>
            <a:r>
              <a:rPr lang="ko-KR" altLang="en-US" sz="1200" dirty="0">
                <a:solidFill>
                  <a:srgbClr val="A3CCA2"/>
                </a:solidFill>
              </a:rPr>
              <a:t>값</a:t>
            </a:r>
            <a:r>
              <a:rPr lang="en-US" altLang="ko-KR" sz="1200" dirty="0"/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/>
              <a:t>: </a:t>
            </a:r>
            <a:r>
              <a:rPr lang="ko-KR" altLang="en-US" sz="1200" dirty="0">
                <a:solidFill>
                  <a:srgbClr val="A3CCA2"/>
                </a:solidFill>
              </a:rPr>
              <a:t>해당 디지털 핀</a:t>
            </a:r>
            <a:r>
              <a:rPr lang="ko-KR" altLang="en-US" sz="1200" dirty="0">
                <a:solidFill>
                  <a:srgbClr val="404040"/>
                </a:solidFill>
              </a:rPr>
              <a:t>에 </a:t>
            </a:r>
            <a:r>
              <a:rPr lang="en-US" altLang="ko-KR" sz="1200" dirty="0">
                <a:solidFill>
                  <a:srgbClr val="A3CCA2"/>
                </a:solidFill>
              </a:rPr>
              <a:t>HIGH</a:t>
            </a:r>
            <a:r>
              <a:rPr lang="en-US" altLang="ko-KR" sz="1200" dirty="0"/>
              <a:t>(</a:t>
            </a:r>
            <a:r>
              <a:rPr lang="ko-KR" altLang="en-US" sz="1200" dirty="0"/>
              <a:t>전기공급</a:t>
            </a:r>
            <a:r>
              <a:rPr lang="en-US" altLang="ko-KR" sz="1200" dirty="0"/>
              <a:t>) </a:t>
            </a:r>
            <a:r>
              <a:rPr lang="ko-KR" altLang="en-US" sz="1200" dirty="0"/>
              <a:t>또는 </a:t>
            </a:r>
            <a:r>
              <a:rPr lang="en-US" altLang="ko-KR" sz="1200" dirty="0">
                <a:solidFill>
                  <a:srgbClr val="A3CCA2"/>
                </a:solidFill>
              </a:rPr>
              <a:t>LOW</a:t>
            </a:r>
            <a:r>
              <a:rPr lang="en-US" altLang="ko-KR" sz="1200" dirty="0"/>
              <a:t>(</a:t>
            </a:r>
            <a:r>
              <a:rPr lang="ko-KR" altLang="en-US" sz="1200" dirty="0"/>
              <a:t>전기차단</a:t>
            </a:r>
            <a:r>
              <a:rPr lang="en-US" altLang="ko-KR" sz="1200" dirty="0"/>
              <a:t>)</a:t>
            </a:r>
            <a:r>
              <a:rPr lang="ko-KR" altLang="en-US" sz="1200" dirty="0"/>
              <a:t>의 값을 주는 명령어</a:t>
            </a:r>
            <a:endParaRPr lang="en-US" altLang="ko-KR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BA4749-7C8B-45D0-8548-99E16C757ED0}"/>
              </a:ext>
            </a:extLst>
          </p:cNvPr>
          <p:cNvSpPr txBox="1"/>
          <p:nvPr/>
        </p:nvSpPr>
        <p:spPr>
          <a:xfrm>
            <a:off x="365920" y="1680931"/>
            <a:ext cx="4914734" cy="20107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700" dirty="0">
                <a:highlight>
                  <a:srgbClr val="FB9078"/>
                </a:highlight>
              </a:rPr>
              <a:t>1</a:t>
            </a:r>
            <a:r>
              <a:rPr lang="en-US" altLang="ko-KR" sz="1700" dirty="0"/>
              <a:t>. </a:t>
            </a:r>
            <a:r>
              <a:rPr lang="ko-KR" altLang="en-US" sz="1700" dirty="0"/>
              <a:t>디지털 </a:t>
            </a:r>
            <a:r>
              <a:rPr lang="en-US" altLang="ko-KR" sz="1700" dirty="0"/>
              <a:t>13</a:t>
            </a:r>
            <a:r>
              <a:rPr lang="ko-KR" altLang="en-US" sz="1700" dirty="0"/>
              <a:t>번 핀을 출력모드로 설정합니다</a:t>
            </a:r>
            <a:r>
              <a:rPr lang="en-US" altLang="ko-KR" sz="1700" dirty="0"/>
              <a:t>. </a:t>
            </a:r>
            <a:r>
              <a:rPr lang="ko-KR" altLang="en-US" sz="1700" dirty="0"/>
              <a:t>이제 디지털 핀 </a:t>
            </a:r>
            <a:r>
              <a:rPr lang="en-US" altLang="ko-KR" sz="1700" dirty="0"/>
              <a:t>13</a:t>
            </a:r>
            <a:r>
              <a:rPr lang="ko-KR" altLang="en-US" sz="1700" dirty="0"/>
              <a:t>번에서 전기를 공급할 수 있습니다</a:t>
            </a:r>
            <a:r>
              <a:rPr lang="en-US" altLang="ko-KR" sz="1700" dirty="0"/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700" dirty="0">
                <a:highlight>
                  <a:srgbClr val="FFD966"/>
                </a:highlight>
              </a:rPr>
              <a:t>2</a:t>
            </a:r>
            <a:r>
              <a:rPr lang="en-US" altLang="ko-KR" sz="1700" dirty="0"/>
              <a:t>. </a:t>
            </a:r>
            <a:r>
              <a:rPr lang="ko-KR" altLang="en-US" sz="1700" dirty="0"/>
              <a:t>디지털 </a:t>
            </a:r>
            <a:r>
              <a:rPr lang="en-US" altLang="ko-KR" sz="1700" dirty="0"/>
              <a:t>13</a:t>
            </a:r>
            <a:r>
              <a:rPr lang="ko-KR" altLang="en-US" sz="1700" dirty="0"/>
              <a:t>번 핀에 전기를 줍니다</a:t>
            </a:r>
            <a:r>
              <a:rPr lang="en-US" altLang="ko-KR" sz="1700" dirty="0"/>
              <a:t>. (HIGH) </a:t>
            </a:r>
            <a:r>
              <a:rPr lang="ko-KR" altLang="en-US" sz="1700" dirty="0"/>
              <a:t>전기를 끊으려면 </a:t>
            </a:r>
            <a:r>
              <a:rPr lang="en-US" altLang="ko-KR" sz="1700" dirty="0"/>
              <a:t>LOW</a:t>
            </a:r>
            <a:r>
              <a:rPr lang="ko-KR" altLang="en-US" sz="1700" dirty="0"/>
              <a:t>를 입력합니다</a:t>
            </a:r>
            <a:r>
              <a:rPr lang="en-US" altLang="ko-KR" sz="1700" dirty="0"/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700" dirty="0">
                <a:solidFill>
                  <a:srgbClr val="404040"/>
                </a:solidFill>
                <a:highlight>
                  <a:srgbClr val="67C2F1"/>
                </a:highlight>
              </a:rPr>
              <a:t>3</a:t>
            </a:r>
            <a:r>
              <a:rPr lang="en-US" altLang="ko-KR" sz="1700" dirty="0"/>
              <a:t>. 1000</a:t>
            </a:r>
            <a:r>
              <a:rPr lang="ko-KR" altLang="en-US" sz="1700" dirty="0"/>
              <a:t> </a:t>
            </a:r>
            <a:r>
              <a:rPr lang="en-US" altLang="ko-KR" sz="1700" dirty="0" err="1"/>
              <a:t>ms</a:t>
            </a:r>
            <a:r>
              <a:rPr lang="en-US" altLang="ko-KR" sz="1700" dirty="0"/>
              <a:t>,</a:t>
            </a:r>
            <a:r>
              <a:rPr lang="ko-KR" altLang="en-US" sz="1700" dirty="0"/>
              <a:t> 즉</a:t>
            </a:r>
            <a:r>
              <a:rPr lang="en-US" altLang="ko-KR" sz="1700" dirty="0"/>
              <a:t>, 1</a:t>
            </a:r>
            <a:r>
              <a:rPr lang="ko-KR" altLang="en-US" sz="1700" dirty="0"/>
              <a:t>초 동안 기다립니다</a:t>
            </a:r>
            <a:endParaRPr lang="en-US" altLang="ko-KR" sz="17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A3602C5-5197-4196-9A30-3C7CF6FDC0AE}"/>
              </a:ext>
            </a:extLst>
          </p:cNvPr>
          <p:cNvSpPr/>
          <p:nvPr/>
        </p:nvSpPr>
        <p:spPr>
          <a:xfrm>
            <a:off x="6653579" y="798494"/>
            <a:ext cx="2253185" cy="440102"/>
          </a:xfrm>
          <a:prstGeom prst="rect">
            <a:avLst/>
          </a:prstGeom>
          <a:ln w="38100">
            <a:solidFill>
              <a:srgbClr val="FB9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C455AC6-C040-41E6-A2A0-E6AD44D1491F}"/>
              </a:ext>
            </a:extLst>
          </p:cNvPr>
          <p:cNvSpPr/>
          <p:nvPr/>
        </p:nvSpPr>
        <p:spPr>
          <a:xfrm>
            <a:off x="6653579" y="2754504"/>
            <a:ext cx="1421173" cy="460711"/>
          </a:xfrm>
          <a:prstGeom prst="rect">
            <a:avLst/>
          </a:prstGeom>
          <a:ln w="38100">
            <a:solidFill>
              <a:srgbClr val="67C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DC29932-7F65-4DF4-9942-2FCC29D0E5AC}"/>
              </a:ext>
            </a:extLst>
          </p:cNvPr>
          <p:cNvSpPr/>
          <p:nvPr/>
        </p:nvSpPr>
        <p:spPr>
          <a:xfrm>
            <a:off x="6653579" y="2233084"/>
            <a:ext cx="3501780" cy="440103"/>
          </a:xfrm>
          <a:prstGeom prst="rect">
            <a:avLst/>
          </a:prstGeom>
          <a:ln w="3810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E81E86B-D402-4E57-9789-B68717787C4D}"/>
              </a:ext>
            </a:extLst>
          </p:cNvPr>
          <p:cNvGrpSpPr/>
          <p:nvPr/>
        </p:nvGrpSpPr>
        <p:grpSpPr>
          <a:xfrm>
            <a:off x="8925362" y="4506582"/>
            <a:ext cx="2847372" cy="1881649"/>
            <a:chOff x="796084" y="1923541"/>
            <a:chExt cx="2847372" cy="188164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FE5F909F-C041-4B91-8252-D6BB6E1F92A2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E65186E-0442-423E-8BE3-EE948C986245}"/>
                </a:ext>
              </a:extLst>
            </p:cNvPr>
            <p:cNvGrpSpPr/>
            <p:nvPr/>
          </p:nvGrpSpPr>
          <p:grpSpPr>
            <a:xfrm>
              <a:off x="796084" y="1923541"/>
              <a:ext cx="2847372" cy="222121"/>
              <a:chOff x="5081287" y="1587584"/>
              <a:chExt cx="2847372" cy="222121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00C027AE-3310-48FC-8232-F45309E6B4D8}"/>
                  </a:ext>
                </a:extLst>
              </p:cNvPr>
              <p:cNvSpPr/>
              <p:nvPr/>
            </p:nvSpPr>
            <p:spPr>
              <a:xfrm>
                <a:off x="5081287" y="1587584"/>
                <a:ext cx="2847372" cy="192988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977D0D87-BC8E-46CC-931F-EEFC6BE06831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92988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5CE1D90-C78C-4F15-BC20-C0BB76193EE1}"/>
              </a:ext>
            </a:extLst>
          </p:cNvPr>
          <p:cNvGrpSpPr/>
          <p:nvPr/>
        </p:nvGrpSpPr>
        <p:grpSpPr>
          <a:xfrm>
            <a:off x="9366346" y="4582624"/>
            <a:ext cx="334261" cy="87675"/>
            <a:chOff x="3063240" y="2103120"/>
            <a:chExt cx="464820" cy="12192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B7D87EC-0BC5-467F-BBF9-883DB37F8534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23B38F8E-127B-4C4D-93E0-377FEE354000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4A739069-298E-421C-9034-6FD7BA6A6299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31F803F-E6BD-4D24-877D-D2230101B9C9}"/>
              </a:ext>
            </a:extLst>
          </p:cNvPr>
          <p:cNvSpPr txBox="1"/>
          <p:nvPr/>
        </p:nvSpPr>
        <p:spPr>
          <a:xfrm>
            <a:off x="9006501" y="4869416"/>
            <a:ext cx="2766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Review: setup( ), loop( 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0CA9B5-3325-41B1-B21E-554BA50049B4}"/>
              </a:ext>
            </a:extLst>
          </p:cNvPr>
          <p:cNvSpPr txBox="1"/>
          <p:nvPr/>
        </p:nvSpPr>
        <p:spPr>
          <a:xfrm>
            <a:off x="9027458" y="5289287"/>
            <a:ext cx="2745276" cy="6154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dirty="0"/>
              <a:t>setup( )</a:t>
            </a:r>
            <a:r>
              <a:rPr lang="ko-KR" altLang="en-US" dirty="0"/>
              <a:t>은 초기설정으로 한번만 실행되며</a:t>
            </a:r>
            <a:r>
              <a:rPr lang="en-US" altLang="ko-KR" dirty="0"/>
              <a:t>, loop( )</a:t>
            </a:r>
            <a:r>
              <a:rPr lang="ko-KR" altLang="en-US" dirty="0"/>
              <a:t>는 반복 실행된다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EE6DAA-183B-3347-2BE6-84AB69E17F19}"/>
              </a:ext>
            </a:extLst>
          </p:cNvPr>
          <p:cNvSpPr txBox="1"/>
          <p:nvPr/>
        </p:nvSpPr>
        <p:spPr>
          <a:xfrm>
            <a:off x="553464" y="5831060"/>
            <a:ext cx="4597656" cy="6154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200" dirty="0"/>
              <a:t>delay(</a:t>
            </a:r>
            <a:r>
              <a:rPr lang="ko-KR" altLang="en-US" sz="1200" dirty="0">
                <a:solidFill>
                  <a:srgbClr val="A3CCA2"/>
                </a:solidFill>
              </a:rPr>
              <a:t>시간</a:t>
            </a:r>
            <a:r>
              <a:rPr lang="en-US" altLang="ko-KR" sz="1200" dirty="0"/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/>
              <a:t>: </a:t>
            </a:r>
            <a:r>
              <a:rPr lang="ko-KR" altLang="en-US" sz="1200" dirty="0"/>
              <a:t>일정 시간만큼 시간을 지연시키는 함수 </a:t>
            </a:r>
            <a:r>
              <a:rPr lang="en-US" altLang="ko-KR" sz="1200" dirty="0"/>
              <a:t>(</a:t>
            </a:r>
            <a:r>
              <a:rPr lang="ko-KR" altLang="en-US" sz="1200" dirty="0"/>
              <a:t>단위</a:t>
            </a:r>
            <a:r>
              <a:rPr lang="en-US" altLang="ko-KR" sz="1200" dirty="0"/>
              <a:t>: 1ms = 1/1000</a:t>
            </a:r>
            <a:r>
              <a:rPr lang="ko-KR" altLang="en-US" sz="1200" dirty="0"/>
              <a:t>초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5530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자석 점퍼와이어선 WHJP-25]">
            <a:extLst>
              <a:ext uri="{FF2B5EF4-FFF2-40B4-BE49-F238E27FC236}">
                <a16:creationId xmlns:a16="http://schemas.microsoft.com/office/drawing/2014/main" id="{6D7F7E0C-7943-E990-11B5-32755B6FB6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3" b="41254"/>
          <a:stretch/>
        </p:blipFill>
        <p:spPr bwMode="auto">
          <a:xfrm>
            <a:off x="2708307" y="4762114"/>
            <a:ext cx="3338690" cy="92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7A43CF-3F79-4837-B699-A82BF4D7BB87}"/>
              </a:ext>
            </a:extLst>
          </p:cNvPr>
          <p:cNvSpPr/>
          <p:nvPr/>
        </p:nvSpPr>
        <p:spPr>
          <a:xfrm>
            <a:off x="577273" y="1684021"/>
            <a:ext cx="10826334" cy="4169300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5F1E0-0859-4F8E-A47C-5334147D1A6D}"/>
              </a:ext>
            </a:extLst>
          </p:cNvPr>
          <p:cNvSpPr txBox="1"/>
          <p:nvPr/>
        </p:nvSpPr>
        <p:spPr>
          <a:xfrm>
            <a:off x="1320800" y="1483966"/>
            <a:ext cx="205232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A3CCA2"/>
                </a:solidFill>
              </a:rPr>
              <a:t>실습 준비물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67082-59DC-4E9A-ACCC-6910E67F096B}"/>
              </a:ext>
            </a:extLst>
          </p:cNvPr>
          <p:cNvSpPr txBox="1"/>
          <p:nvPr/>
        </p:nvSpPr>
        <p:spPr>
          <a:xfrm>
            <a:off x="542550" y="656109"/>
            <a:ext cx="4511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&lt;</a:t>
            </a:r>
            <a:r>
              <a:rPr lang="ko-KR" altLang="en-US" sz="2400" dirty="0"/>
              <a:t>실습</a:t>
            </a:r>
            <a:r>
              <a:rPr lang="en-US" altLang="ko-KR" sz="2400" dirty="0"/>
              <a:t>2&gt; </a:t>
            </a:r>
            <a:r>
              <a:rPr lang="ko-KR" altLang="en-US" sz="2400" dirty="0"/>
              <a:t>스위치 </a:t>
            </a:r>
            <a:r>
              <a:rPr lang="en-US" altLang="ko-KR" sz="2400" dirty="0"/>
              <a:t>+ LED</a:t>
            </a:r>
            <a:r>
              <a:rPr lang="ko-KR" altLang="en-US" sz="2400" dirty="0"/>
              <a:t> 제어하기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C5AA0-8943-40B4-8ED2-CA79A136DFBA}"/>
              </a:ext>
            </a:extLst>
          </p:cNvPr>
          <p:cNvSpPr txBox="1"/>
          <p:nvPr/>
        </p:nvSpPr>
        <p:spPr>
          <a:xfrm>
            <a:off x="577272" y="1143576"/>
            <a:ext cx="1774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/>
              <a:t>스위치 </a:t>
            </a:r>
            <a:r>
              <a:rPr lang="en-US" altLang="ko-KR" dirty="0"/>
              <a:t>+ LED </a:t>
            </a:r>
            <a:r>
              <a:rPr lang="ko-KR" altLang="en-US" dirty="0"/>
              <a:t>제어하기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DB521-7A59-4871-52B9-D80EE896A2CB}"/>
              </a:ext>
            </a:extLst>
          </p:cNvPr>
          <p:cNvSpPr txBox="1"/>
          <p:nvPr/>
        </p:nvSpPr>
        <p:spPr>
          <a:xfrm>
            <a:off x="1530715" y="2064689"/>
            <a:ext cx="2766965" cy="3375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LED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1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저항</a:t>
            </a:r>
            <a:r>
              <a:rPr lang="en-US" altLang="ko-KR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(220k</a:t>
            </a:r>
            <a:r>
              <a:rPr lang="ko-KR" altLang="en-US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옴</a:t>
            </a:r>
            <a:r>
              <a:rPr lang="en-US" altLang="ko-KR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x 2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dirty="0" err="1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점퍼선</a:t>
            </a:r>
            <a:r>
              <a:rPr lang="ko-KR" altLang="en-US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5</a:t>
            </a:r>
            <a:endParaRPr lang="ko-KR" altLang="en-US" sz="1600" b="0" dirty="0">
              <a:highlight>
                <a:srgbClr val="FFE386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7527F7-8FF3-EB2C-91BB-CA471B5AF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8307" y="1913916"/>
            <a:ext cx="930082" cy="13574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D1F9C8E-E226-11A1-ADDD-87F87D320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677" y1="21362" x2="48677" y2="21362"/>
                        <a14:foregroundMark x1="48148" y1="24768" x2="46561" y2="17337"/>
                        <a14:foregroundMark x1="47090" y1="84830" x2="46032" y2="77399"/>
                        <a14:foregroundMark x1="47090" y1="87616" x2="47090" y2="876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0689" y="3267780"/>
            <a:ext cx="946991" cy="16184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BD10F5-2EA4-E81B-C79F-D987AD9E6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7771" y="1908598"/>
            <a:ext cx="2519935" cy="37886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DD6817-5A37-74EC-2EB5-56FB1ECF2F2B}"/>
              </a:ext>
            </a:extLst>
          </p:cNvPr>
          <p:cNvSpPr txBox="1"/>
          <p:nvPr/>
        </p:nvSpPr>
        <p:spPr>
          <a:xfrm>
            <a:off x="5786615" y="2064689"/>
            <a:ext cx="276696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브레드보드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157E1D-73E1-AC77-DE50-F86ACFB204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4460" y="3468643"/>
            <a:ext cx="1117693" cy="1341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F0E8F2-C6A2-75DE-DAC5-05E42F1396EB}"/>
              </a:ext>
            </a:extLst>
          </p:cNvPr>
          <p:cNvSpPr txBox="1"/>
          <p:nvPr/>
        </p:nvSpPr>
        <p:spPr>
          <a:xfrm>
            <a:off x="4663514" y="3538441"/>
            <a:ext cx="276696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600" b="0" dirty="0" err="1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푸쉬버튼</a:t>
            </a:r>
            <a:r>
              <a:rPr lang="ko-KR" altLang="en-US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highlight>
                  <a:srgbClr val="FFE386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2EBB57-56C8-D0BF-5065-A6CD01EF88BB}"/>
              </a:ext>
            </a:extLst>
          </p:cNvPr>
          <p:cNvSpPr txBox="1"/>
          <p:nvPr/>
        </p:nvSpPr>
        <p:spPr>
          <a:xfrm>
            <a:off x="5053721" y="678038"/>
            <a:ext cx="656100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 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실습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이어집니다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저항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푸쉬버튼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점퍼선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추가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5185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672CD4-2A8E-EC87-A746-6E4A153C2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963" y="1428255"/>
            <a:ext cx="6430377" cy="467915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7A43CF-3F79-4837-B699-A82BF4D7BB87}"/>
              </a:ext>
            </a:extLst>
          </p:cNvPr>
          <p:cNvSpPr/>
          <p:nvPr/>
        </p:nvSpPr>
        <p:spPr>
          <a:xfrm>
            <a:off x="327659" y="1684021"/>
            <a:ext cx="4888507" cy="4169300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5F1E0-0859-4F8E-A47C-5334147D1A6D}"/>
              </a:ext>
            </a:extLst>
          </p:cNvPr>
          <p:cNvSpPr txBox="1"/>
          <p:nvPr/>
        </p:nvSpPr>
        <p:spPr>
          <a:xfrm>
            <a:off x="1465193" y="1520983"/>
            <a:ext cx="258938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A3CCA2"/>
                </a:solidFill>
              </a:rPr>
              <a:t>이렇게 해봐요</a:t>
            </a:r>
            <a:r>
              <a:rPr lang="en-US" altLang="ko-KR" dirty="0">
                <a:solidFill>
                  <a:srgbClr val="A3CCA2"/>
                </a:solidFill>
              </a:rPr>
              <a:t>!</a:t>
            </a:r>
            <a:endParaRPr lang="ko-KR" altLang="en-US" dirty="0">
              <a:solidFill>
                <a:srgbClr val="A3CCA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67082-59DC-4E9A-ACCC-6910E67F096B}"/>
              </a:ext>
            </a:extLst>
          </p:cNvPr>
          <p:cNvSpPr txBox="1"/>
          <p:nvPr/>
        </p:nvSpPr>
        <p:spPr>
          <a:xfrm>
            <a:off x="542550" y="656109"/>
            <a:ext cx="4697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&lt;</a:t>
            </a:r>
            <a:r>
              <a:rPr lang="ko-KR" altLang="en-US" sz="2400" dirty="0"/>
              <a:t>실습</a:t>
            </a:r>
            <a:r>
              <a:rPr lang="en-US" altLang="ko-KR" sz="2400" dirty="0"/>
              <a:t>2&gt; </a:t>
            </a:r>
            <a:r>
              <a:rPr lang="ko-KR" altLang="en-US" sz="2400" dirty="0"/>
              <a:t>스위치 </a:t>
            </a:r>
            <a:r>
              <a:rPr lang="en-US" altLang="ko-KR" sz="2400" dirty="0"/>
              <a:t>+ LED</a:t>
            </a:r>
            <a:r>
              <a:rPr lang="ko-KR" altLang="en-US" sz="2400" dirty="0"/>
              <a:t> 제어하기</a:t>
            </a:r>
            <a:r>
              <a:rPr lang="en-US" altLang="ko-KR" sz="2400" dirty="0"/>
              <a:t>: 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C5AA0-8943-40B4-8ED2-CA79A136DFBA}"/>
              </a:ext>
            </a:extLst>
          </p:cNvPr>
          <p:cNvSpPr txBox="1"/>
          <p:nvPr/>
        </p:nvSpPr>
        <p:spPr>
          <a:xfrm>
            <a:off x="577272" y="1143576"/>
            <a:ext cx="1774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/>
              <a:t>스위치 </a:t>
            </a:r>
            <a:r>
              <a:rPr lang="en-US" altLang="ko-KR" dirty="0"/>
              <a:t>+ LED </a:t>
            </a:r>
            <a:r>
              <a:rPr lang="ko-KR" altLang="en-US" dirty="0"/>
              <a:t>제어하기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58FFF-E0C0-4FFB-934F-69DD13D8972B}"/>
              </a:ext>
            </a:extLst>
          </p:cNvPr>
          <p:cNvSpPr txBox="1"/>
          <p:nvPr/>
        </p:nvSpPr>
        <p:spPr>
          <a:xfrm>
            <a:off x="9211766" y="1420575"/>
            <a:ext cx="162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1600" dirty="0" err="1"/>
              <a:t>브레드보드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5600BA-876B-6EF2-658F-4B7B74F8A81F}"/>
              </a:ext>
            </a:extLst>
          </p:cNvPr>
          <p:cNvSpPr txBox="1"/>
          <p:nvPr/>
        </p:nvSpPr>
        <p:spPr>
          <a:xfrm>
            <a:off x="6106615" y="1414413"/>
            <a:ext cx="162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1600" dirty="0" err="1"/>
              <a:t>아두이노</a:t>
            </a:r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3F02B-E68A-87FF-ACC5-5D960448354A}"/>
              </a:ext>
            </a:extLst>
          </p:cNvPr>
          <p:cNvSpPr txBox="1"/>
          <p:nvPr/>
        </p:nvSpPr>
        <p:spPr>
          <a:xfrm>
            <a:off x="7968317" y="6004564"/>
            <a:ext cx="1626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2000" dirty="0"/>
              <a:t>회로도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9E6074-606B-E319-61AE-740F2588A42A}"/>
              </a:ext>
            </a:extLst>
          </p:cNvPr>
          <p:cNvSpPr txBox="1"/>
          <p:nvPr/>
        </p:nvSpPr>
        <p:spPr>
          <a:xfrm>
            <a:off x="468996" y="1994740"/>
            <a:ext cx="4628783" cy="3744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실습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과정을 완료합니다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보드의 전원영역의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5V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선을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연결합니다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브레드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보드에 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푸쉬버튼을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연결한 후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왼쪽 위에 있는 핀을 저항을 이용해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선에 연결합니다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 사이에서 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점퍼서늘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이용하여 </a:t>
            </a:r>
            <a:r>
              <a:rPr lang="ko-KR" altLang="en-US" sz="1600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아두이노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보드의 디지털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11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핀에 연결합니다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왼쪽 아래의 핀은 점퍼선을 이용하여 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</a:t>
            </a:r>
            <a:r>
              <a:rPr lang="ko-KR" altLang="en-US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선에 연결합니다</a:t>
            </a:r>
            <a:r>
              <a:rPr lang="en-US" altLang="ko-KR" sz="1600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F2C7BD-FC82-67E4-8536-15315ACAD3D2}"/>
              </a:ext>
            </a:extLst>
          </p:cNvPr>
          <p:cNvSpPr txBox="1"/>
          <p:nvPr/>
        </p:nvSpPr>
        <p:spPr>
          <a:xfrm>
            <a:off x="5097779" y="634913"/>
            <a:ext cx="783312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푸쉬버튼을</a:t>
            </a:r>
            <a:r>
              <a:rPr lang="ko-KR" altLang="en-US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누르면 </a:t>
            </a:r>
            <a:r>
              <a:rPr lang="en-US" altLang="ko-KR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LED</a:t>
            </a:r>
            <a:r>
              <a:rPr lang="ko-KR" altLang="en-US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켜지도록 만들어 봅시다</a:t>
            </a:r>
            <a:r>
              <a:rPr lang="en-US" altLang="ko-KR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468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730FF7-3E6C-2747-D164-1B7683B39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703" y="422965"/>
            <a:ext cx="4525893" cy="563654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384A21-A30B-4962-B6D4-A873F28063F6}"/>
              </a:ext>
            </a:extLst>
          </p:cNvPr>
          <p:cNvSpPr/>
          <p:nvPr/>
        </p:nvSpPr>
        <p:spPr>
          <a:xfrm>
            <a:off x="0" y="0"/>
            <a:ext cx="5563766" cy="685800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D649B-2432-44EF-80E7-99A4EE9A5F2A}"/>
              </a:ext>
            </a:extLst>
          </p:cNvPr>
          <p:cNvSpPr txBox="1"/>
          <p:nvPr/>
        </p:nvSpPr>
        <p:spPr>
          <a:xfrm>
            <a:off x="412213" y="679375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스케치 작성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F5E82-B509-445F-BF04-1D03DB2B8902}"/>
              </a:ext>
            </a:extLst>
          </p:cNvPr>
          <p:cNvSpPr txBox="1"/>
          <p:nvPr/>
        </p:nvSpPr>
        <p:spPr>
          <a:xfrm>
            <a:off x="419266" y="1202595"/>
            <a:ext cx="698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Sketch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5537BD-15F9-425D-83AC-7076F204899B}"/>
              </a:ext>
            </a:extLst>
          </p:cNvPr>
          <p:cNvSpPr/>
          <p:nvPr/>
        </p:nvSpPr>
        <p:spPr>
          <a:xfrm>
            <a:off x="419266" y="4444679"/>
            <a:ext cx="4914734" cy="2051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B289CE-5D1E-4295-84CC-C86BDDAB8B59}"/>
              </a:ext>
            </a:extLst>
          </p:cNvPr>
          <p:cNvSpPr txBox="1"/>
          <p:nvPr/>
        </p:nvSpPr>
        <p:spPr>
          <a:xfrm>
            <a:off x="562015" y="4512183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사용된 함수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BA4749-7C8B-45D0-8548-99E16C757ED0}"/>
              </a:ext>
            </a:extLst>
          </p:cNvPr>
          <p:cNvSpPr txBox="1"/>
          <p:nvPr/>
        </p:nvSpPr>
        <p:spPr>
          <a:xfrm>
            <a:off x="404879" y="1528140"/>
            <a:ext cx="4813134" cy="31879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700" dirty="0">
                <a:highlight>
                  <a:srgbClr val="FB9078"/>
                </a:highlight>
              </a:rPr>
              <a:t>1</a:t>
            </a:r>
            <a:r>
              <a:rPr lang="en-US" altLang="ko-KR" sz="1700" dirty="0"/>
              <a:t>. </a:t>
            </a:r>
            <a:r>
              <a:rPr lang="ko-KR" altLang="en-US" sz="1700" dirty="0"/>
              <a:t>변수 선언을 통해 </a:t>
            </a:r>
            <a:r>
              <a:rPr lang="en-US" altLang="ko-KR" sz="1700" dirty="0" err="1"/>
              <a:t>buttonPin</a:t>
            </a:r>
            <a:r>
              <a:rPr lang="ko-KR" altLang="en-US" sz="1700" dirty="0"/>
              <a:t>이라는 변수에 </a:t>
            </a:r>
            <a:r>
              <a:rPr lang="en-US" altLang="ko-KR" sz="1700" dirty="0"/>
              <a:t>11</a:t>
            </a:r>
            <a:r>
              <a:rPr lang="ko-KR" altLang="en-US" sz="1700" dirty="0" err="1"/>
              <a:t>번핀</a:t>
            </a:r>
            <a:r>
              <a:rPr lang="ko-KR" altLang="en-US" sz="1700" dirty="0"/>
              <a:t> 번호를 할당하고</a:t>
            </a:r>
            <a:r>
              <a:rPr lang="en-US" altLang="ko-KR" sz="1700" dirty="0"/>
              <a:t>, </a:t>
            </a:r>
            <a:r>
              <a:rPr lang="en-US" altLang="ko-KR" sz="1700" dirty="0" err="1"/>
              <a:t>ledPin</a:t>
            </a:r>
            <a:r>
              <a:rPr lang="ko-KR" altLang="en-US" sz="1700" dirty="0"/>
              <a:t> 변수에 </a:t>
            </a:r>
            <a:r>
              <a:rPr lang="en-US" altLang="ko-KR" sz="1700" dirty="0"/>
              <a:t>13</a:t>
            </a:r>
            <a:r>
              <a:rPr lang="ko-KR" altLang="en-US" sz="1700" dirty="0"/>
              <a:t>번 핀 번호를 할당합니다</a:t>
            </a:r>
            <a:r>
              <a:rPr lang="en-US" altLang="ko-KR" sz="1700" dirty="0"/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700" dirty="0">
                <a:highlight>
                  <a:srgbClr val="FFD966"/>
                </a:highlight>
              </a:rPr>
              <a:t>2</a:t>
            </a:r>
            <a:r>
              <a:rPr lang="en-US" altLang="ko-KR" sz="1700" dirty="0"/>
              <a:t>. </a:t>
            </a:r>
            <a:r>
              <a:rPr lang="ko-KR" altLang="en-US" sz="1700" dirty="0"/>
              <a:t>변수 선언과 동시에 </a:t>
            </a:r>
            <a:r>
              <a:rPr lang="en-US" altLang="ko-KR" sz="1700" dirty="0" err="1"/>
              <a:t>buttonPin</a:t>
            </a:r>
            <a:r>
              <a:rPr lang="ko-KR" altLang="en-US" sz="1700" dirty="0"/>
              <a:t>의 핀에서 </a:t>
            </a:r>
            <a:r>
              <a:rPr lang="en-US" altLang="ko-KR" sz="1700" dirty="0" err="1"/>
              <a:t>digitalRead</a:t>
            </a:r>
            <a:r>
              <a:rPr lang="en-US" altLang="ko-KR" sz="1700" dirty="0"/>
              <a:t>( )</a:t>
            </a:r>
            <a:r>
              <a:rPr lang="ko-KR" altLang="en-US" sz="1700" dirty="0"/>
              <a:t>로 읽어온 값을</a:t>
            </a:r>
            <a:r>
              <a:rPr lang="en-US" altLang="ko-KR" sz="1700" dirty="0"/>
              <a:t> </a:t>
            </a:r>
            <a:r>
              <a:rPr lang="ko-KR" altLang="en-US" sz="1700" dirty="0"/>
              <a:t>대입합니다</a:t>
            </a:r>
            <a:endParaRPr lang="en-US" altLang="ko-KR" sz="1700" dirty="0"/>
          </a:p>
          <a:p>
            <a:pPr algn="l">
              <a:lnSpc>
                <a:spcPct val="150000"/>
              </a:lnSpc>
            </a:pPr>
            <a:r>
              <a:rPr lang="en-US" altLang="ko-KR" sz="1700" dirty="0">
                <a:solidFill>
                  <a:srgbClr val="404040"/>
                </a:solidFill>
                <a:highlight>
                  <a:srgbClr val="67C2F1"/>
                </a:highlight>
              </a:rPr>
              <a:t>3</a:t>
            </a:r>
            <a:r>
              <a:rPr lang="en-US" altLang="ko-KR" sz="1700" dirty="0"/>
              <a:t>. </a:t>
            </a:r>
            <a:r>
              <a:rPr lang="ko-KR" altLang="en-US" sz="1700" dirty="0"/>
              <a:t>읽어온 값이 </a:t>
            </a:r>
            <a:r>
              <a:rPr lang="en-US" altLang="ko-KR" sz="1700" dirty="0">
                <a:highlight>
                  <a:srgbClr val="FFE386"/>
                </a:highlight>
              </a:rPr>
              <a:t>1 (HIGH) </a:t>
            </a:r>
            <a:r>
              <a:rPr lang="ko-KR" altLang="en-US" sz="1700" dirty="0"/>
              <a:t>이면</a:t>
            </a:r>
            <a:r>
              <a:rPr lang="en-US" altLang="ko-KR" sz="1700" dirty="0"/>
              <a:t>(</a:t>
            </a:r>
            <a:r>
              <a:rPr lang="ko-KR" altLang="en-US" sz="1700" dirty="0"/>
              <a:t>버튼을 눌렀다면</a:t>
            </a:r>
            <a:r>
              <a:rPr lang="en-US" altLang="ko-KR" sz="1700" dirty="0"/>
              <a:t>)</a:t>
            </a:r>
            <a:r>
              <a:rPr lang="ko-KR" altLang="en-US" sz="1700" dirty="0"/>
              <a:t> </a:t>
            </a:r>
            <a:r>
              <a:rPr lang="en-US" altLang="ko-KR" sz="1700" dirty="0"/>
              <a:t>led</a:t>
            </a:r>
            <a:r>
              <a:rPr lang="ko-KR" altLang="en-US" sz="1700" dirty="0"/>
              <a:t>에 </a:t>
            </a:r>
            <a:r>
              <a:rPr lang="en-US" altLang="ko-KR" sz="1700" dirty="0"/>
              <a:t>HIGH</a:t>
            </a:r>
            <a:r>
              <a:rPr lang="ko-KR" altLang="en-US" sz="1700" dirty="0"/>
              <a:t>를</a:t>
            </a:r>
            <a:r>
              <a:rPr lang="en-US" altLang="ko-KR" sz="1700" dirty="0"/>
              <a:t>, </a:t>
            </a:r>
            <a:r>
              <a:rPr lang="en-US" altLang="ko-KR" sz="1700" dirty="0">
                <a:highlight>
                  <a:srgbClr val="FFE386"/>
                </a:highlight>
              </a:rPr>
              <a:t>0 (LOW) </a:t>
            </a:r>
            <a:r>
              <a:rPr lang="ko-KR" altLang="en-US" sz="1700" dirty="0"/>
              <a:t>이면 </a:t>
            </a:r>
            <a:r>
              <a:rPr lang="en-US" altLang="ko-KR" sz="1700" dirty="0"/>
              <a:t>LOW</a:t>
            </a:r>
            <a:r>
              <a:rPr lang="ko-KR" altLang="en-US" sz="1700" dirty="0"/>
              <a:t>값을 줍니다</a:t>
            </a:r>
            <a:r>
              <a:rPr lang="en-US" altLang="ko-KR" sz="1700" dirty="0"/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7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572032-130F-46A8-ABC5-25507E7AAB4F}"/>
              </a:ext>
            </a:extLst>
          </p:cNvPr>
          <p:cNvSpPr txBox="1"/>
          <p:nvPr/>
        </p:nvSpPr>
        <p:spPr>
          <a:xfrm>
            <a:off x="562015" y="4915237"/>
            <a:ext cx="4678936" cy="6154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200" dirty="0" err="1"/>
              <a:t>pinMode</a:t>
            </a:r>
            <a:r>
              <a:rPr lang="en-US" altLang="ko-KR" sz="1200" dirty="0"/>
              <a:t>(</a:t>
            </a:r>
            <a:r>
              <a:rPr lang="ko-KR" altLang="en-US" sz="1200" dirty="0">
                <a:solidFill>
                  <a:srgbClr val="A3CCA2"/>
                </a:solidFill>
              </a:rPr>
              <a:t>핀 번호</a:t>
            </a:r>
            <a:r>
              <a:rPr lang="en-US" altLang="ko-KR" sz="1200" dirty="0">
                <a:solidFill>
                  <a:srgbClr val="404040"/>
                </a:solidFill>
              </a:rPr>
              <a:t>,</a:t>
            </a:r>
            <a:r>
              <a:rPr lang="en-US" altLang="ko-KR" sz="1200" dirty="0">
                <a:solidFill>
                  <a:srgbClr val="A3CCA2"/>
                </a:solidFill>
              </a:rPr>
              <a:t> </a:t>
            </a:r>
            <a:r>
              <a:rPr lang="ko-KR" altLang="en-US" sz="1200" dirty="0">
                <a:solidFill>
                  <a:srgbClr val="A3CCA2"/>
                </a:solidFill>
              </a:rPr>
              <a:t>모드</a:t>
            </a:r>
            <a:r>
              <a:rPr lang="en-US" altLang="ko-KR" sz="1200" dirty="0"/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/>
              <a:t>: </a:t>
            </a:r>
            <a:r>
              <a:rPr lang="ko-KR" altLang="en-US" sz="1200" dirty="0">
                <a:solidFill>
                  <a:srgbClr val="A3CCA2"/>
                </a:solidFill>
              </a:rPr>
              <a:t>해당 핀</a:t>
            </a:r>
            <a:r>
              <a:rPr lang="ko-KR" altLang="en-US" sz="1200" dirty="0">
                <a:solidFill>
                  <a:srgbClr val="404040"/>
                </a:solidFill>
              </a:rPr>
              <a:t>을 출력</a:t>
            </a:r>
            <a:r>
              <a:rPr lang="en-US" altLang="ko-KR" sz="1200" dirty="0">
                <a:solidFill>
                  <a:srgbClr val="404040"/>
                </a:solidFill>
              </a:rPr>
              <a:t>(</a:t>
            </a:r>
            <a:r>
              <a:rPr lang="en-US" altLang="ko-KR" sz="1200" dirty="0">
                <a:solidFill>
                  <a:srgbClr val="A3CCA2"/>
                </a:solidFill>
              </a:rPr>
              <a:t>OUTPUT</a:t>
            </a:r>
            <a:r>
              <a:rPr lang="en-US" altLang="ko-KR" sz="1200" dirty="0">
                <a:solidFill>
                  <a:srgbClr val="404040"/>
                </a:solidFill>
              </a:rPr>
              <a:t>)</a:t>
            </a:r>
            <a:r>
              <a:rPr lang="ko-KR" altLang="en-US" sz="1200" dirty="0">
                <a:solidFill>
                  <a:srgbClr val="404040"/>
                </a:solidFill>
              </a:rPr>
              <a:t> 또는 입력</a:t>
            </a:r>
            <a:r>
              <a:rPr lang="en-US" altLang="ko-KR" sz="1200" dirty="0">
                <a:solidFill>
                  <a:srgbClr val="404040"/>
                </a:solidFill>
              </a:rPr>
              <a:t>(</a:t>
            </a:r>
            <a:r>
              <a:rPr lang="en-US" altLang="ko-KR" sz="1200" dirty="0">
                <a:solidFill>
                  <a:srgbClr val="A3CCA2"/>
                </a:solidFill>
              </a:rPr>
              <a:t>INPUT</a:t>
            </a:r>
            <a:r>
              <a:rPr lang="en-US" altLang="ko-KR" sz="1200" dirty="0">
                <a:solidFill>
                  <a:srgbClr val="404040"/>
                </a:solidFill>
              </a:rPr>
              <a:t>) </a:t>
            </a:r>
            <a:r>
              <a:rPr lang="ko-KR" altLang="en-US" sz="1200" dirty="0">
                <a:solidFill>
                  <a:srgbClr val="404040"/>
                </a:solidFill>
              </a:rPr>
              <a:t>모드로 설정한다</a:t>
            </a:r>
            <a:r>
              <a:rPr lang="en-US" altLang="ko-KR" sz="1200" dirty="0">
                <a:solidFill>
                  <a:srgbClr val="404040"/>
                </a:solidFill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2441A8-BA24-4C38-9681-813F58F1A55F}"/>
              </a:ext>
            </a:extLst>
          </p:cNvPr>
          <p:cNvSpPr txBox="1"/>
          <p:nvPr/>
        </p:nvSpPr>
        <p:spPr>
          <a:xfrm>
            <a:off x="562015" y="5621326"/>
            <a:ext cx="4836416" cy="8924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200" dirty="0" err="1"/>
              <a:t>digitalRead</a:t>
            </a:r>
            <a:r>
              <a:rPr lang="en-US" altLang="ko-KR" sz="1200" dirty="0"/>
              <a:t>(</a:t>
            </a:r>
            <a:r>
              <a:rPr lang="ko-KR" altLang="en-US" sz="1200" dirty="0">
                <a:solidFill>
                  <a:srgbClr val="A3CCA2"/>
                </a:solidFill>
              </a:rPr>
              <a:t>핀 번호</a:t>
            </a:r>
            <a:r>
              <a:rPr lang="en-US" altLang="ko-KR" sz="1200" dirty="0">
                <a:solidFill>
                  <a:srgbClr val="404040"/>
                </a:solidFill>
              </a:rPr>
              <a:t>,</a:t>
            </a:r>
            <a:r>
              <a:rPr lang="en-US" altLang="ko-KR" sz="1200" dirty="0">
                <a:solidFill>
                  <a:srgbClr val="A3CCA2"/>
                </a:solidFill>
              </a:rPr>
              <a:t> </a:t>
            </a:r>
            <a:r>
              <a:rPr lang="ko-KR" altLang="en-US" sz="1200" dirty="0">
                <a:solidFill>
                  <a:srgbClr val="A3CCA2"/>
                </a:solidFill>
              </a:rPr>
              <a:t>값</a:t>
            </a:r>
            <a:r>
              <a:rPr lang="en-US" altLang="ko-KR" sz="1200" dirty="0"/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/>
              <a:t>: </a:t>
            </a:r>
            <a:r>
              <a:rPr lang="ko-KR" altLang="en-US" sz="1200" dirty="0">
                <a:solidFill>
                  <a:srgbClr val="A3CCA2"/>
                </a:solidFill>
              </a:rPr>
              <a:t>해당 디지털 핀</a:t>
            </a:r>
            <a:r>
              <a:rPr lang="ko-KR" altLang="en-US" sz="1200" dirty="0">
                <a:solidFill>
                  <a:srgbClr val="404040"/>
                </a:solidFill>
              </a:rPr>
              <a:t>에 </a:t>
            </a:r>
            <a:r>
              <a:rPr lang="en-US" altLang="ko-KR" sz="1200" dirty="0">
                <a:solidFill>
                  <a:srgbClr val="A3CCA2"/>
                </a:solidFill>
              </a:rPr>
              <a:t>HIGH</a:t>
            </a:r>
            <a:r>
              <a:rPr lang="en-US" altLang="ko-KR" sz="1200" dirty="0"/>
              <a:t>(</a:t>
            </a:r>
            <a:r>
              <a:rPr lang="ko-KR" altLang="en-US" sz="1200" dirty="0"/>
              <a:t>전기공급</a:t>
            </a:r>
            <a:r>
              <a:rPr lang="en-US" altLang="ko-KR" sz="1200" dirty="0"/>
              <a:t>) </a:t>
            </a:r>
            <a:r>
              <a:rPr lang="ko-KR" altLang="en-US" sz="1200" dirty="0"/>
              <a:t>또는 </a:t>
            </a:r>
            <a:r>
              <a:rPr lang="en-US" altLang="ko-KR" sz="1200" dirty="0">
                <a:solidFill>
                  <a:srgbClr val="A3CCA2"/>
                </a:solidFill>
              </a:rPr>
              <a:t>LOW</a:t>
            </a:r>
            <a:r>
              <a:rPr lang="en-US" altLang="ko-KR" sz="1200" dirty="0"/>
              <a:t>(</a:t>
            </a:r>
            <a:r>
              <a:rPr lang="ko-KR" altLang="en-US" sz="1200" dirty="0"/>
              <a:t>전기차단</a:t>
            </a:r>
            <a:r>
              <a:rPr lang="en-US" altLang="ko-KR" sz="1200" dirty="0"/>
              <a:t>)</a:t>
            </a:r>
            <a:r>
              <a:rPr lang="ko-KR" altLang="en-US" sz="1200" dirty="0"/>
              <a:t>의 값을 주는 명령어</a:t>
            </a:r>
            <a:endParaRPr lang="en-US" altLang="ko-KR" sz="12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A3602C5-5197-4196-9A30-3C7CF6FDC0AE}"/>
              </a:ext>
            </a:extLst>
          </p:cNvPr>
          <p:cNvSpPr/>
          <p:nvPr/>
        </p:nvSpPr>
        <p:spPr>
          <a:xfrm>
            <a:off x="6183848" y="435044"/>
            <a:ext cx="2334324" cy="525675"/>
          </a:xfrm>
          <a:prstGeom prst="rect">
            <a:avLst/>
          </a:prstGeom>
          <a:ln w="38100">
            <a:solidFill>
              <a:srgbClr val="FB9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C455AC6-C040-41E6-A2A0-E6AD44D1491F}"/>
              </a:ext>
            </a:extLst>
          </p:cNvPr>
          <p:cNvSpPr/>
          <p:nvPr/>
        </p:nvSpPr>
        <p:spPr>
          <a:xfrm>
            <a:off x="6380735" y="3526651"/>
            <a:ext cx="2751691" cy="1143648"/>
          </a:xfrm>
          <a:prstGeom prst="rect">
            <a:avLst/>
          </a:prstGeom>
          <a:ln w="38100">
            <a:solidFill>
              <a:srgbClr val="67C2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DC29932-7F65-4DF4-9942-2FCC29D0E5AC}"/>
              </a:ext>
            </a:extLst>
          </p:cNvPr>
          <p:cNvSpPr/>
          <p:nvPr/>
        </p:nvSpPr>
        <p:spPr>
          <a:xfrm>
            <a:off x="6369044" y="2988897"/>
            <a:ext cx="3874552" cy="440103"/>
          </a:xfrm>
          <a:prstGeom prst="rect">
            <a:avLst/>
          </a:prstGeom>
          <a:ln w="3810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E81E86B-D402-4E57-9789-B68717787C4D}"/>
              </a:ext>
            </a:extLst>
          </p:cNvPr>
          <p:cNvGrpSpPr/>
          <p:nvPr/>
        </p:nvGrpSpPr>
        <p:grpSpPr>
          <a:xfrm>
            <a:off x="9246844" y="4288613"/>
            <a:ext cx="2751691" cy="1897346"/>
            <a:chOff x="796084" y="1923541"/>
            <a:chExt cx="2847372" cy="188164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FE5F909F-C041-4B91-8252-D6BB6E1F92A2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E65186E-0442-423E-8BE3-EE948C986245}"/>
                </a:ext>
              </a:extLst>
            </p:cNvPr>
            <p:cNvGrpSpPr/>
            <p:nvPr/>
          </p:nvGrpSpPr>
          <p:grpSpPr>
            <a:xfrm>
              <a:off x="796084" y="1923541"/>
              <a:ext cx="2847372" cy="222121"/>
              <a:chOff x="5081287" y="1587584"/>
              <a:chExt cx="2847372" cy="222121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00C027AE-3310-48FC-8232-F45309E6B4D8}"/>
                  </a:ext>
                </a:extLst>
              </p:cNvPr>
              <p:cNvSpPr/>
              <p:nvPr/>
            </p:nvSpPr>
            <p:spPr>
              <a:xfrm>
                <a:off x="5081287" y="1587584"/>
                <a:ext cx="2847372" cy="192988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977D0D87-BC8E-46CC-931F-EEFC6BE06831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92988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5CE1D90-C78C-4F15-BC20-C0BB76193EE1}"/>
              </a:ext>
            </a:extLst>
          </p:cNvPr>
          <p:cNvGrpSpPr/>
          <p:nvPr/>
        </p:nvGrpSpPr>
        <p:grpSpPr>
          <a:xfrm>
            <a:off x="9359719" y="4397610"/>
            <a:ext cx="334261" cy="87675"/>
            <a:chOff x="3063240" y="2103120"/>
            <a:chExt cx="464820" cy="12192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B7D87EC-0BC5-467F-BBF9-883DB37F8534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23B38F8E-127B-4C4D-93E0-377FEE354000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4A739069-298E-421C-9034-6FD7BA6A6299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31F803F-E6BD-4D24-877D-D2230101B9C9}"/>
              </a:ext>
            </a:extLst>
          </p:cNvPr>
          <p:cNvSpPr txBox="1"/>
          <p:nvPr/>
        </p:nvSpPr>
        <p:spPr>
          <a:xfrm>
            <a:off x="9327983" y="4538518"/>
            <a:ext cx="2766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Review: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조건문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if( 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0CA9B5-3325-41B1-B21E-554BA50049B4}"/>
              </a:ext>
            </a:extLst>
          </p:cNvPr>
          <p:cNvSpPr txBox="1"/>
          <p:nvPr/>
        </p:nvSpPr>
        <p:spPr>
          <a:xfrm>
            <a:off x="9338461" y="4790660"/>
            <a:ext cx="2745276" cy="14464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dirty="0"/>
              <a:t>If( </a:t>
            </a:r>
            <a:r>
              <a:rPr lang="ko-KR" altLang="en-US" dirty="0"/>
              <a:t>조건 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// </a:t>
            </a:r>
            <a:r>
              <a:rPr lang="ko-KR" altLang="en-US" dirty="0"/>
              <a:t>조건이 참일 때 실행될 코드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} else {</a:t>
            </a:r>
          </a:p>
          <a:p>
            <a:r>
              <a:rPr lang="en-US" altLang="ko-KR" dirty="0"/>
              <a:t> // </a:t>
            </a:r>
            <a:r>
              <a:rPr lang="ko-KR" altLang="en-US" dirty="0"/>
              <a:t>조건이 참이 아니면 실행될 코드</a:t>
            </a:r>
            <a:endParaRPr lang="en-US" altLang="ko-KR" dirty="0"/>
          </a:p>
          <a:p>
            <a:r>
              <a:rPr lang="en-US" altLang="ko-KR" dirty="0"/>
              <a:t>}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CE1785-317A-9225-47EA-4BC34E2DE2BB}"/>
              </a:ext>
            </a:extLst>
          </p:cNvPr>
          <p:cNvGrpSpPr/>
          <p:nvPr/>
        </p:nvGrpSpPr>
        <p:grpSpPr>
          <a:xfrm>
            <a:off x="9104679" y="512300"/>
            <a:ext cx="2751691" cy="2350144"/>
            <a:chOff x="796084" y="1923541"/>
            <a:chExt cx="2847372" cy="188164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5BC06FD-1DCC-A1C3-6BE5-5F8BCFFEE037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21F0C13-56FD-A2C3-8F65-69C0B238C618}"/>
                </a:ext>
              </a:extLst>
            </p:cNvPr>
            <p:cNvGrpSpPr/>
            <p:nvPr/>
          </p:nvGrpSpPr>
          <p:grpSpPr>
            <a:xfrm>
              <a:off x="796084" y="1923541"/>
              <a:ext cx="2847372" cy="222121"/>
              <a:chOff x="5081287" y="1587584"/>
              <a:chExt cx="2847372" cy="222121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C1AF9F8B-496B-057A-2A61-72F17A7A9E83}"/>
                  </a:ext>
                </a:extLst>
              </p:cNvPr>
              <p:cNvSpPr/>
              <p:nvPr/>
            </p:nvSpPr>
            <p:spPr>
              <a:xfrm>
                <a:off x="5081287" y="1587584"/>
                <a:ext cx="2847372" cy="192988"/>
              </a:xfrm>
              <a:prstGeom prst="roundRect">
                <a:avLst>
                  <a:gd name="adj" fmla="val 22684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D8AE1798-0B58-FEA0-9A66-AC0948588B7B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92988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FC0A67-5E85-08FF-3C82-8153DF62AF93}"/>
              </a:ext>
            </a:extLst>
          </p:cNvPr>
          <p:cNvGrpSpPr/>
          <p:nvPr/>
        </p:nvGrpSpPr>
        <p:grpSpPr>
          <a:xfrm>
            <a:off x="9246844" y="557341"/>
            <a:ext cx="334261" cy="87675"/>
            <a:chOff x="3063240" y="2103120"/>
            <a:chExt cx="464820" cy="12192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2B01E82-C484-EF0F-5364-C2CFD193F67D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BA6A604-F013-52D2-DA2D-E576B425AB29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FAB5DA9-F2DF-CADA-2EEB-9450C479B4BA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4A198B0-6573-766E-FC18-DC4398E699EE}"/>
              </a:ext>
            </a:extLst>
          </p:cNvPr>
          <p:cNvSpPr txBox="1"/>
          <p:nvPr/>
        </p:nvSpPr>
        <p:spPr>
          <a:xfrm>
            <a:off x="9104679" y="826916"/>
            <a:ext cx="2470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💡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Tip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비교연산자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982113-D9D9-F0BB-F4F9-9B1E72FBBC26}"/>
              </a:ext>
            </a:extLst>
          </p:cNvPr>
          <p:cNvSpPr txBox="1"/>
          <p:nvPr/>
        </p:nvSpPr>
        <p:spPr>
          <a:xfrm>
            <a:off x="9137176" y="1122902"/>
            <a:ext cx="2751691" cy="17234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en-US" altLang="ko-KR" dirty="0"/>
              <a:t>== B : </a:t>
            </a:r>
            <a:r>
              <a:rPr lang="ko-KR" altLang="en-US" dirty="0"/>
              <a:t>등호역할</a:t>
            </a:r>
            <a:r>
              <a:rPr lang="en-US" altLang="ko-KR" dirty="0"/>
              <a:t>, 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가 같은가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C00000"/>
                </a:solidFill>
              </a:rPr>
              <a:t>주의</a:t>
            </a:r>
            <a:r>
              <a:rPr lang="en-US" altLang="ko-KR" dirty="0">
                <a:solidFill>
                  <a:srgbClr val="C00000"/>
                </a:solidFill>
              </a:rPr>
              <a:t>!! </a:t>
            </a:r>
            <a:r>
              <a:rPr lang="en-US" altLang="ko-KR" dirty="0"/>
              <a:t>‘ = ’ </a:t>
            </a:r>
            <a:r>
              <a:rPr lang="ko-KR" altLang="en-US" dirty="0"/>
              <a:t>은 값을 대입하는 기호</a:t>
            </a:r>
            <a:r>
              <a:rPr lang="en-US" altLang="ko-KR" dirty="0"/>
              <a:t>!)</a:t>
            </a:r>
          </a:p>
          <a:p>
            <a:r>
              <a:rPr lang="en-US" altLang="ko-KR" dirty="0"/>
              <a:t>A &gt;= B : 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보다 크거나 같은가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A &gt; B : 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보다 큰가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A != B : a</a:t>
            </a:r>
            <a:r>
              <a:rPr lang="ko-KR" altLang="en-US" dirty="0"/>
              <a:t>와 </a:t>
            </a:r>
            <a:r>
              <a:rPr lang="en-US" altLang="ko-KR" dirty="0"/>
              <a:t> b</a:t>
            </a:r>
            <a:r>
              <a:rPr lang="ko-KR" altLang="en-US" dirty="0"/>
              <a:t>가 </a:t>
            </a:r>
            <a:r>
              <a:rPr lang="ko-KR" altLang="en-US" dirty="0" err="1"/>
              <a:t>다른가</a:t>
            </a:r>
            <a:r>
              <a:rPr lang="en-US" altLang="ko-KR" dirty="0"/>
              <a:t>?</a:t>
            </a:r>
          </a:p>
          <a:p>
            <a:r>
              <a:rPr lang="ko-KR" altLang="en-US" dirty="0">
                <a:highlight>
                  <a:srgbClr val="FFE386"/>
                </a:highlight>
              </a:rPr>
              <a:t>참</a:t>
            </a:r>
            <a:r>
              <a:rPr lang="en-US" altLang="ko-KR" dirty="0">
                <a:highlight>
                  <a:srgbClr val="FFE386"/>
                </a:highlight>
              </a:rPr>
              <a:t>(true, 1)/</a:t>
            </a:r>
            <a:r>
              <a:rPr lang="ko-KR" altLang="en-US" dirty="0">
                <a:highlight>
                  <a:srgbClr val="FFE386"/>
                </a:highlight>
              </a:rPr>
              <a:t>거짓</a:t>
            </a:r>
            <a:r>
              <a:rPr lang="en-US" altLang="ko-KR" dirty="0">
                <a:highlight>
                  <a:srgbClr val="FFE386"/>
                </a:highlight>
              </a:rPr>
              <a:t>(false, 0)</a:t>
            </a:r>
            <a:r>
              <a:rPr lang="ko-KR" altLang="en-US" dirty="0">
                <a:highlight>
                  <a:srgbClr val="FFE386"/>
                </a:highlight>
              </a:rPr>
              <a:t>을 반환한다</a:t>
            </a:r>
            <a:r>
              <a:rPr lang="en-US" altLang="ko-KR" dirty="0">
                <a:highlight>
                  <a:srgbClr val="FFE386"/>
                </a:highlight>
              </a:rPr>
              <a:t>.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76E644-84B0-015D-77FB-2D7AD0E62590}"/>
              </a:ext>
            </a:extLst>
          </p:cNvPr>
          <p:cNvCxnSpPr>
            <a:cxnSpLocks/>
          </p:cNvCxnSpPr>
          <p:nvPr/>
        </p:nvCxnSpPr>
        <p:spPr>
          <a:xfrm>
            <a:off x="8508659" y="3640454"/>
            <a:ext cx="2605099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BB89AFC-6AE6-DDC6-CE8D-B1BDD2C56299}"/>
              </a:ext>
            </a:extLst>
          </p:cNvPr>
          <p:cNvCxnSpPr>
            <a:cxnSpLocks/>
          </p:cNvCxnSpPr>
          <p:nvPr/>
        </p:nvCxnSpPr>
        <p:spPr>
          <a:xfrm flipV="1">
            <a:off x="11090608" y="2988897"/>
            <a:ext cx="0" cy="651557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067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8625C-3AF4-4A54-A5E1-24528FAFF8B1}"/>
              </a:ext>
            </a:extLst>
          </p:cNvPr>
          <p:cNvSpPr txBox="1"/>
          <p:nvPr/>
        </p:nvSpPr>
        <p:spPr>
          <a:xfrm>
            <a:off x="542550" y="656109"/>
            <a:ext cx="287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Quiz</a:t>
            </a:r>
            <a:r>
              <a:rPr lang="ko-KR" altLang="en-US" sz="2400" dirty="0"/>
              <a:t>를 맞춰 보아요</a:t>
            </a:r>
            <a:r>
              <a:rPr lang="en-US" altLang="ko-KR" sz="2400" dirty="0"/>
              <a:t>!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2E4F5-E483-4076-A104-D779A904B4BE}"/>
              </a:ext>
            </a:extLst>
          </p:cNvPr>
          <p:cNvSpPr txBox="1"/>
          <p:nvPr/>
        </p:nvSpPr>
        <p:spPr>
          <a:xfrm>
            <a:off x="577272" y="1143576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dirty="0"/>
              <a:t>오리엔테이션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FB8ACF11-CB46-F303-B02C-7010DB0E1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717" y="2661202"/>
            <a:ext cx="4762130" cy="33838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49C24-8369-FE0A-9C6B-4EF20C045160}"/>
              </a:ext>
            </a:extLst>
          </p:cNvPr>
          <p:cNvSpPr txBox="1"/>
          <p:nvPr/>
        </p:nvSpPr>
        <p:spPr>
          <a:xfrm>
            <a:off x="7085016" y="2315939"/>
            <a:ext cx="3711273" cy="2226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오늘 배운 내용을</a:t>
            </a:r>
            <a:endParaRPr lang="en-US" altLang="ko-KR" sz="32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잘 이해했는지</a:t>
            </a:r>
            <a:endParaRPr lang="en-US" altLang="ko-KR" sz="3200" b="1" dirty="0">
              <a:solidFill>
                <a:schemeClr val="tx1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C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퀴즈</a:t>
            </a:r>
            <a:r>
              <a:rPr lang="ko-KR" altLang="en-US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를 풀어보아요 </a:t>
            </a:r>
            <a:r>
              <a:rPr lang="en-US" altLang="ko-KR" sz="3200" b="1" dirty="0">
                <a:solidFill>
                  <a:schemeClr val="tx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39674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7A43CF-3F79-4837-B699-A82BF4D7BB87}"/>
              </a:ext>
            </a:extLst>
          </p:cNvPr>
          <p:cNvSpPr/>
          <p:nvPr/>
        </p:nvSpPr>
        <p:spPr>
          <a:xfrm>
            <a:off x="706056" y="1927576"/>
            <a:ext cx="5162309" cy="4165249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67082-59DC-4E9A-ACCC-6910E67F096B}"/>
              </a:ext>
            </a:extLst>
          </p:cNvPr>
          <p:cNvSpPr txBox="1"/>
          <p:nvPr/>
        </p:nvSpPr>
        <p:spPr>
          <a:xfrm>
            <a:off x="542550" y="656109"/>
            <a:ext cx="398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1</a:t>
            </a:r>
            <a:r>
              <a:rPr lang="ko-KR" altLang="en-US" sz="2400" dirty="0"/>
              <a:t>주차에 배운 내용 복습하기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C5AA0-8943-40B4-8ED2-CA79A136DFBA}"/>
              </a:ext>
            </a:extLst>
          </p:cNvPr>
          <p:cNvSpPr txBox="1"/>
          <p:nvPr/>
        </p:nvSpPr>
        <p:spPr>
          <a:xfrm>
            <a:off x="577272" y="114357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Review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117DA0A-FDCD-4D5E-BF22-59B2AE02FA3F}"/>
              </a:ext>
            </a:extLst>
          </p:cNvPr>
          <p:cNvSpPr/>
          <p:nvPr/>
        </p:nvSpPr>
        <p:spPr>
          <a:xfrm>
            <a:off x="6323637" y="1927576"/>
            <a:ext cx="5162309" cy="4165249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EB72DA-7567-4541-959F-06A1D1C8A3A7}"/>
              </a:ext>
            </a:extLst>
          </p:cNvPr>
          <p:cNvSpPr/>
          <p:nvPr/>
        </p:nvSpPr>
        <p:spPr>
          <a:xfrm>
            <a:off x="706053" y="5514369"/>
            <a:ext cx="5162309" cy="40011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9A33E481-B6CF-4E01-800C-E66A3B1241F9}"/>
              </a:ext>
            </a:extLst>
          </p:cNvPr>
          <p:cNvSpPr txBox="1">
            <a:spLocks/>
          </p:cNvSpPr>
          <p:nvPr/>
        </p:nvSpPr>
        <p:spPr>
          <a:xfrm>
            <a:off x="1547972" y="5557458"/>
            <a:ext cx="3478470" cy="3139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아두이노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IDE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설치하기</a:t>
            </a:r>
            <a:endParaRPr lang="en-US" altLang="ko-KR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B6FF55-F581-4F90-9120-6E817503F50A}"/>
              </a:ext>
            </a:extLst>
          </p:cNvPr>
          <p:cNvSpPr/>
          <p:nvPr/>
        </p:nvSpPr>
        <p:spPr>
          <a:xfrm>
            <a:off x="6323635" y="5514369"/>
            <a:ext cx="5162309" cy="40011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E6D1C599-1092-4635-89EA-231F7377E890}"/>
              </a:ext>
            </a:extLst>
          </p:cNvPr>
          <p:cNvSpPr txBox="1">
            <a:spLocks/>
          </p:cNvSpPr>
          <p:nvPr/>
        </p:nvSpPr>
        <p:spPr>
          <a:xfrm>
            <a:off x="7165554" y="5557458"/>
            <a:ext cx="3478470" cy="3139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팅커캐드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접속해보기 </a:t>
            </a:r>
            <a:endParaRPr lang="en-US" altLang="ko-KR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C79B153-C717-3C0C-41F1-59AA2141D0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" t="6558" r="4186" b="34801"/>
          <a:stretch/>
        </p:blipFill>
        <p:spPr bwMode="auto">
          <a:xfrm>
            <a:off x="1318950" y="2307079"/>
            <a:ext cx="3887488" cy="290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20565A-C04B-0AEC-7D69-F6257EBF9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90" t="8017" r="1332"/>
          <a:stretch/>
        </p:blipFill>
        <p:spPr>
          <a:xfrm>
            <a:off x="6436892" y="2551508"/>
            <a:ext cx="4935793" cy="258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52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8625C-3AF4-4A54-A5E1-24528FAFF8B1}"/>
              </a:ext>
            </a:extLst>
          </p:cNvPr>
          <p:cNvSpPr txBox="1"/>
          <p:nvPr/>
        </p:nvSpPr>
        <p:spPr>
          <a:xfrm>
            <a:off x="408523" y="629039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>
                <a:solidFill>
                  <a:srgbClr val="A3CCA2"/>
                </a:solidFill>
              </a:rPr>
              <a:t>Quiz.</a:t>
            </a:r>
            <a:endParaRPr lang="ko-KR" altLang="en-US" sz="24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55BC05F-777E-4F13-8440-A0AC0188C90F}"/>
              </a:ext>
            </a:extLst>
          </p:cNvPr>
          <p:cNvSpPr/>
          <p:nvPr/>
        </p:nvSpPr>
        <p:spPr>
          <a:xfrm>
            <a:off x="6340476" y="1824990"/>
            <a:ext cx="5047582" cy="3346450"/>
          </a:xfrm>
          <a:prstGeom prst="roundRect">
            <a:avLst>
              <a:gd name="adj" fmla="val 13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9EE9D5-033D-6DBE-89DE-95F941DC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511" y="1360687"/>
            <a:ext cx="5047582" cy="399915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209710A-A0D1-6011-BA93-2912E94F8785}"/>
              </a:ext>
            </a:extLst>
          </p:cNvPr>
          <p:cNvSpPr/>
          <p:nvPr/>
        </p:nvSpPr>
        <p:spPr>
          <a:xfrm>
            <a:off x="706056" y="1927576"/>
            <a:ext cx="5162309" cy="4165249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6A4E25-D191-C551-C142-7EDD72E7989A}"/>
              </a:ext>
            </a:extLst>
          </p:cNvPr>
          <p:cNvSpPr txBox="1"/>
          <p:nvPr/>
        </p:nvSpPr>
        <p:spPr>
          <a:xfrm>
            <a:off x="1524534" y="583315"/>
            <a:ext cx="10033655" cy="4616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00" dirty="0">
                <a:solidFill>
                  <a:srgbClr val="404040"/>
                </a:solidFill>
              </a:rPr>
              <a:t>LED</a:t>
            </a:r>
            <a:r>
              <a:rPr lang="ko-KR" altLang="en-US" sz="1800" dirty="0">
                <a:solidFill>
                  <a:srgbClr val="404040"/>
                </a:solidFill>
              </a:rPr>
              <a:t>가 </a:t>
            </a:r>
            <a:r>
              <a:rPr lang="en-US" altLang="ko-KR" sz="1800" dirty="0">
                <a:solidFill>
                  <a:srgbClr val="404040"/>
                </a:solidFill>
              </a:rPr>
              <a:t>1</a:t>
            </a:r>
            <a:r>
              <a:rPr lang="ko-KR" altLang="en-US" sz="1800" dirty="0">
                <a:solidFill>
                  <a:srgbClr val="404040"/>
                </a:solidFill>
              </a:rPr>
              <a:t>초 동안 켜지고 </a:t>
            </a:r>
            <a:r>
              <a:rPr lang="en-US" altLang="ko-KR" sz="1800" dirty="0">
                <a:solidFill>
                  <a:srgbClr val="404040"/>
                </a:solidFill>
              </a:rPr>
              <a:t>2</a:t>
            </a:r>
            <a:r>
              <a:rPr lang="ko-KR" altLang="en-US" sz="1800" dirty="0">
                <a:solidFill>
                  <a:srgbClr val="404040"/>
                </a:solidFill>
              </a:rPr>
              <a:t>초 동안 꺼지도록 만든 </a:t>
            </a:r>
            <a:r>
              <a:rPr lang="ko-KR" altLang="en-US" sz="1800" dirty="0" err="1">
                <a:solidFill>
                  <a:srgbClr val="404040"/>
                </a:solidFill>
              </a:rPr>
              <a:t>회로도입니다</a:t>
            </a:r>
            <a:r>
              <a:rPr lang="en-US" altLang="ko-KR" sz="1800" dirty="0">
                <a:solidFill>
                  <a:srgbClr val="404040"/>
                </a:solidFill>
              </a:rPr>
              <a:t>.</a:t>
            </a:r>
            <a:r>
              <a:rPr lang="ko-KR" altLang="en-US" sz="1800" dirty="0">
                <a:solidFill>
                  <a:srgbClr val="404040"/>
                </a:solidFill>
              </a:rPr>
              <a:t>  빈칸에 들어갈 숫자는 무엇일까요</a:t>
            </a:r>
            <a:r>
              <a:rPr lang="en-US" altLang="ko-KR" sz="1800" dirty="0">
                <a:solidFill>
                  <a:srgbClr val="404040"/>
                </a:solidFill>
              </a:rPr>
              <a:t>?</a:t>
            </a: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0FA11E-086A-5D7D-E5FD-770240D63013}"/>
              </a:ext>
            </a:extLst>
          </p:cNvPr>
          <p:cNvSpPr/>
          <p:nvPr/>
        </p:nvSpPr>
        <p:spPr>
          <a:xfrm>
            <a:off x="706053" y="5514369"/>
            <a:ext cx="5162309" cy="40011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B96CD12-CBE8-1DB5-7DE1-3459AF5FD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08" y="1972939"/>
            <a:ext cx="3698234" cy="33869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43BBBB-DE06-5BC0-3B13-9A085B0A9570}"/>
              </a:ext>
            </a:extLst>
          </p:cNvPr>
          <p:cNvSpPr txBox="1"/>
          <p:nvPr/>
        </p:nvSpPr>
        <p:spPr>
          <a:xfrm>
            <a:off x="2815259" y="2401267"/>
            <a:ext cx="704690" cy="287195"/>
          </a:xfrm>
          <a:prstGeom prst="rect">
            <a:avLst/>
          </a:prstGeom>
          <a:solidFill>
            <a:srgbClr val="FB9078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04040"/>
                </a:solidFill>
              </a:rPr>
              <a:t>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970BA-0598-0355-6DB7-2EF8C69077D1}"/>
              </a:ext>
            </a:extLst>
          </p:cNvPr>
          <p:cNvSpPr txBox="1"/>
          <p:nvPr/>
        </p:nvSpPr>
        <p:spPr>
          <a:xfrm>
            <a:off x="3287207" y="3522792"/>
            <a:ext cx="704690" cy="287195"/>
          </a:xfrm>
          <a:prstGeom prst="rect">
            <a:avLst/>
          </a:prstGeom>
          <a:solidFill>
            <a:srgbClr val="FB9078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04040"/>
                </a:solidFill>
              </a:rPr>
              <a:t>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A914A8-E414-115F-B44C-F73E5814B9BA}"/>
              </a:ext>
            </a:extLst>
          </p:cNvPr>
          <p:cNvSpPr txBox="1"/>
          <p:nvPr/>
        </p:nvSpPr>
        <p:spPr>
          <a:xfrm>
            <a:off x="3287207" y="4411807"/>
            <a:ext cx="704690" cy="287195"/>
          </a:xfrm>
          <a:prstGeom prst="rect">
            <a:avLst/>
          </a:prstGeom>
          <a:solidFill>
            <a:srgbClr val="FB9078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04040"/>
                </a:solidFill>
              </a:rPr>
              <a:t>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DA8654-EEF7-34DC-196E-55AD95C9692A}"/>
              </a:ext>
            </a:extLst>
          </p:cNvPr>
          <p:cNvSpPr txBox="1"/>
          <p:nvPr/>
        </p:nvSpPr>
        <p:spPr>
          <a:xfrm>
            <a:off x="2582517" y="3946266"/>
            <a:ext cx="704690" cy="287195"/>
          </a:xfrm>
          <a:prstGeom prst="rect">
            <a:avLst/>
          </a:prstGeom>
          <a:solidFill>
            <a:srgbClr val="FFE386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04040"/>
                </a:solidFill>
              </a:rPr>
              <a:t>②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27FC90-9588-FC80-A43E-9900360A3D43}"/>
              </a:ext>
            </a:extLst>
          </p:cNvPr>
          <p:cNvSpPr txBox="1"/>
          <p:nvPr/>
        </p:nvSpPr>
        <p:spPr>
          <a:xfrm>
            <a:off x="2582517" y="4875341"/>
            <a:ext cx="704690" cy="287195"/>
          </a:xfrm>
          <a:prstGeom prst="rect">
            <a:avLst/>
          </a:prstGeom>
          <a:solidFill>
            <a:srgbClr val="67C2F1"/>
          </a:solidFill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04040"/>
                </a:solidFill>
              </a:rPr>
              <a:t>③</a:t>
            </a:r>
          </a:p>
        </p:txBody>
      </p:sp>
      <p:sp>
        <p:nvSpPr>
          <p:cNvPr id="24" name="텍스트 개체 틀 5">
            <a:extLst>
              <a:ext uri="{FF2B5EF4-FFF2-40B4-BE49-F238E27FC236}">
                <a16:creationId xmlns:a16="http://schemas.microsoft.com/office/drawing/2014/main" id="{E43CCBF3-360B-8A3F-F29A-13D428A0E1E7}"/>
              </a:ext>
            </a:extLst>
          </p:cNvPr>
          <p:cNvSpPr txBox="1">
            <a:spLocks/>
          </p:cNvSpPr>
          <p:nvPr/>
        </p:nvSpPr>
        <p:spPr>
          <a:xfrm>
            <a:off x="1055825" y="5581662"/>
            <a:ext cx="3970617" cy="3139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①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          ,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②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          ,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③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  </a:t>
            </a:r>
            <a:endParaRPr lang="ko-KR" altLang="en-US" sz="1600" dirty="0">
              <a:solidFill>
                <a:srgbClr val="404040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0499BFA-EF0D-F25D-DD8A-D54C128B3A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4" r="4550" b="16450"/>
          <a:stretch/>
        </p:blipFill>
        <p:spPr>
          <a:xfrm>
            <a:off x="8801502" y="4325426"/>
            <a:ext cx="2748494" cy="2068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6883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8625C-3AF4-4A54-A5E1-24528FAFF8B1}"/>
              </a:ext>
            </a:extLst>
          </p:cNvPr>
          <p:cNvSpPr txBox="1"/>
          <p:nvPr/>
        </p:nvSpPr>
        <p:spPr>
          <a:xfrm>
            <a:off x="408523" y="629039"/>
            <a:ext cx="92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>
                <a:solidFill>
                  <a:srgbClr val="A3CCA2"/>
                </a:solidFill>
              </a:rPr>
              <a:t>Quiz.</a:t>
            </a:r>
            <a:endParaRPr lang="ko-KR" altLang="en-US" sz="24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55BC05F-777E-4F13-8440-A0AC0188C90F}"/>
              </a:ext>
            </a:extLst>
          </p:cNvPr>
          <p:cNvSpPr/>
          <p:nvPr/>
        </p:nvSpPr>
        <p:spPr>
          <a:xfrm>
            <a:off x="6340476" y="1824990"/>
            <a:ext cx="5047582" cy="3346450"/>
          </a:xfrm>
          <a:prstGeom prst="roundRect">
            <a:avLst>
              <a:gd name="adj" fmla="val 13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9EE9D5-033D-6DBE-89DE-95F941DC8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13" y="1820620"/>
            <a:ext cx="5047582" cy="399915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209710A-A0D1-6011-BA93-2912E94F8785}"/>
              </a:ext>
            </a:extLst>
          </p:cNvPr>
          <p:cNvSpPr/>
          <p:nvPr/>
        </p:nvSpPr>
        <p:spPr>
          <a:xfrm>
            <a:off x="706056" y="1927576"/>
            <a:ext cx="5162309" cy="4165249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6A4E25-D191-C551-C142-7EDD72E7989A}"/>
              </a:ext>
            </a:extLst>
          </p:cNvPr>
          <p:cNvSpPr txBox="1"/>
          <p:nvPr/>
        </p:nvSpPr>
        <p:spPr>
          <a:xfrm>
            <a:off x="1524534" y="583315"/>
            <a:ext cx="10033655" cy="4616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00" dirty="0">
                <a:solidFill>
                  <a:srgbClr val="404040"/>
                </a:solidFill>
              </a:rPr>
              <a:t>LED</a:t>
            </a:r>
            <a:r>
              <a:rPr lang="ko-KR" altLang="en-US" sz="1800" dirty="0">
                <a:solidFill>
                  <a:srgbClr val="404040"/>
                </a:solidFill>
              </a:rPr>
              <a:t>가 </a:t>
            </a:r>
            <a:r>
              <a:rPr lang="en-US" altLang="ko-KR" sz="1800" dirty="0">
                <a:solidFill>
                  <a:srgbClr val="404040"/>
                </a:solidFill>
              </a:rPr>
              <a:t>1</a:t>
            </a:r>
            <a:r>
              <a:rPr lang="ko-KR" altLang="en-US" sz="1800" dirty="0">
                <a:solidFill>
                  <a:srgbClr val="404040"/>
                </a:solidFill>
              </a:rPr>
              <a:t>초 동안 켜지고 </a:t>
            </a:r>
            <a:r>
              <a:rPr lang="en-US" altLang="ko-KR" sz="1800" dirty="0">
                <a:solidFill>
                  <a:srgbClr val="404040"/>
                </a:solidFill>
              </a:rPr>
              <a:t>2</a:t>
            </a:r>
            <a:r>
              <a:rPr lang="ko-KR" altLang="en-US" sz="1800" dirty="0">
                <a:solidFill>
                  <a:srgbClr val="404040"/>
                </a:solidFill>
              </a:rPr>
              <a:t>초 동안 꺼지도록 만든 </a:t>
            </a:r>
            <a:r>
              <a:rPr lang="ko-KR" altLang="en-US" sz="1800" dirty="0" err="1">
                <a:solidFill>
                  <a:srgbClr val="404040"/>
                </a:solidFill>
              </a:rPr>
              <a:t>회로도입니다</a:t>
            </a:r>
            <a:r>
              <a:rPr lang="en-US" altLang="ko-KR" sz="1800" dirty="0">
                <a:solidFill>
                  <a:srgbClr val="404040"/>
                </a:solidFill>
              </a:rPr>
              <a:t>.</a:t>
            </a:r>
            <a:r>
              <a:rPr lang="ko-KR" altLang="en-US" sz="1800" dirty="0">
                <a:solidFill>
                  <a:srgbClr val="404040"/>
                </a:solidFill>
              </a:rPr>
              <a:t>  빈칸에 들어갈 숫자는 무엇일까요</a:t>
            </a:r>
            <a:r>
              <a:rPr lang="en-US" altLang="ko-KR" sz="1800" dirty="0">
                <a:solidFill>
                  <a:srgbClr val="404040"/>
                </a:solidFill>
              </a:rPr>
              <a:t>?</a:t>
            </a: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0FA11E-086A-5D7D-E5FD-770240D63013}"/>
              </a:ext>
            </a:extLst>
          </p:cNvPr>
          <p:cNvSpPr/>
          <p:nvPr/>
        </p:nvSpPr>
        <p:spPr>
          <a:xfrm>
            <a:off x="706053" y="5514369"/>
            <a:ext cx="5162309" cy="400110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5880F2EA-2BFC-4CBE-D15E-C20214505E91}"/>
              </a:ext>
            </a:extLst>
          </p:cNvPr>
          <p:cNvSpPr txBox="1">
            <a:spLocks/>
          </p:cNvSpPr>
          <p:nvPr/>
        </p:nvSpPr>
        <p:spPr>
          <a:xfrm>
            <a:off x="1055825" y="5581662"/>
            <a:ext cx="3970617" cy="3139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정답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①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8, 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②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1000,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③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2000</a:t>
            </a:r>
            <a:endParaRPr lang="ko-KR" altLang="en-US" sz="1600" dirty="0">
              <a:solidFill>
                <a:srgbClr val="40404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B96CD12-CBE8-1DB5-7DE1-3459AF5FD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08" y="1972939"/>
            <a:ext cx="3698234" cy="338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45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65B604-4E9C-4148-BA79-0CBFC50A8D8C}"/>
              </a:ext>
            </a:extLst>
          </p:cNvPr>
          <p:cNvSpPr/>
          <p:nvPr/>
        </p:nvSpPr>
        <p:spPr>
          <a:xfrm>
            <a:off x="6329680" y="853094"/>
            <a:ext cx="1026160" cy="386426"/>
          </a:xfrm>
          <a:prstGeom prst="rect">
            <a:avLst/>
          </a:prstGeom>
          <a:solidFill>
            <a:srgbClr val="A3C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1E2F07-2705-4B22-86A1-5AD1A2AA67C7}"/>
              </a:ext>
            </a:extLst>
          </p:cNvPr>
          <p:cNvSpPr txBox="1"/>
          <p:nvPr/>
        </p:nvSpPr>
        <p:spPr>
          <a:xfrm>
            <a:off x="4661960" y="812454"/>
            <a:ext cx="2795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오늘 수업 </a:t>
            </a:r>
            <a:r>
              <a:rPr lang="en-US" altLang="ko-KR" dirty="0"/>
              <a:t>Point!</a:t>
            </a:r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73C3D634-21FB-4F22-905F-3BCAEA77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66" y="2130743"/>
            <a:ext cx="11164468" cy="43279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1C215C-1785-47EE-B11C-4BA89884F867}"/>
              </a:ext>
            </a:extLst>
          </p:cNvPr>
          <p:cNvSpPr txBox="1"/>
          <p:nvPr/>
        </p:nvSpPr>
        <p:spPr>
          <a:xfrm>
            <a:off x="1380034" y="2888831"/>
            <a:ext cx="1351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2400" dirty="0"/>
              <a:t>C++ </a:t>
            </a:r>
          </a:p>
          <a:p>
            <a:r>
              <a:rPr lang="ko-KR" altLang="en-US" sz="2400" dirty="0"/>
              <a:t>문법기초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B93D-BDAA-40C9-950F-7E04339D49F5}"/>
              </a:ext>
            </a:extLst>
          </p:cNvPr>
          <p:cNvSpPr txBox="1"/>
          <p:nvPr/>
        </p:nvSpPr>
        <p:spPr>
          <a:xfrm>
            <a:off x="4029070" y="2669440"/>
            <a:ext cx="1351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2400" dirty="0" err="1"/>
              <a:t>아두이노</a:t>
            </a:r>
            <a:endParaRPr lang="en-US" altLang="ko-KR" sz="2400" dirty="0"/>
          </a:p>
          <a:p>
            <a:r>
              <a:rPr lang="ko-KR" altLang="en-US" sz="2400" dirty="0"/>
              <a:t>함수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664A8-D21A-48BE-8E0F-B73BE258491C}"/>
              </a:ext>
            </a:extLst>
          </p:cNvPr>
          <p:cNvSpPr txBox="1"/>
          <p:nvPr/>
        </p:nvSpPr>
        <p:spPr>
          <a:xfrm>
            <a:off x="6502000" y="2909556"/>
            <a:ext cx="1351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2400"/>
              <a:t>LED</a:t>
            </a:r>
          </a:p>
          <a:p>
            <a:r>
              <a:rPr lang="ko-KR" altLang="en-US" sz="2400" dirty="0"/>
              <a:t>제어하기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598FCF-5A9B-48A9-8BFA-3F95581C1587}"/>
              </a:ext>
            </a:extLst>
          </p:cNvPr>
          <p:cNvSpPr txBox="1"/>
          <p:nvPr/>
        </p:nvSpPr>
        <p:spPr>
          <a:xfrm>
            <a:off x="9001435" y="2981163"/>
            <a:ext cx="230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1800" dirty="0" err="1"/>
              <a:t>푸쉬버튼으로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r>
              <a:rPr lang="en-US" altLang="ko-KR" sz="1800" dirty="0"/>
              <a:t>LED </a:t>
            </a:r>
            <a:r>
              <a:rPr lang="ko-KR" altLang="en-US" sz="1800" dirty="0"/>
              <a:t>제어하기</a:t>
            </a:r>
          </a:p>
        </p:txBody>
      </p:sp>
    </p:spTree>
    <p:extLst>
      <p:ext uri="{BB962C8B-B14F-4D97-AF65-F5344CB8AC3E}">
        <p14:creationId xmlns:p14="http://schemas.microsoft.com/office/powerpoint/2010/main" val="2791640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8AD392-47B3-45E2-8376-8FF0E7E7DE07}"/>
              </a:ext>
            </a:extLst>
          </p:cNvPr>
          <p:cNvSpPr txBox="1"/>
          <p:nvPr/>
        </p:nvSpPr>
        <p:spPr>
          <a:xfrm>
            <a:off x="3447679" y="1275234"/>
            <a:ext cx="5296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오늘 배운 내용에서 질문 있나요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C7635BFD-46DF-437D-B518-8B5A6009A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35" y="2647950"/>
            <a:ext cx="4762130" cy="33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94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7A43CF-3F79-4837-B699-A82BF4D7BB87}"/>
              </a:ext>
            </a:extLst>
          </p:cNvPr>
          <p:cNvSpPr/>
          <p:nvPr/>
        </p:nvSpPr>
        <p:spPr>
          <a:xfrm>
            <a:off x="706056" y="1927576"/>
            <a:ext cx="5162309" cy="4165249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5F1E0-0859-4F8E-A47C-5334147D1A6D}"/>
              </a:ext>
            </a:extLst>
          </p:cNvPr>
          <p:cNvSpPr txBox="1"/>
          <p:nvPr/>
        </p:nvSpPr>
        <p:spPr>
          <a:xfrm>
            <a:off x="2368435" y="5375981"/>
            <a:ext cx="18375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dirty="0">
                <a:solidFill>
                  <a:srgbClr val="404040"/>
                </a:solidFill>
              </a:rPr>
              <a:t>Uno</a:t>
            </a:r>
            <a:r>
              <a:rPr lang="ko-KR" altLang="en-US" dirty="0">
                <a:solidFill>
                  <a:srgbClr val="404040"/>
                </a:solidFill>
              </a:rPr>
              <a:t> 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67082-59DC-4E9A-ACCC-6910E67F096B}"/>
              </a:ext>
            </a:extLst>
          </p:cNvPr>
          <p:cNvSpPr txBox="1"/>
          <p:nvPr/>
        </p:nvSpPr>
        <p:spPr>
          <a:xfrm>
            <a:off x="542550" y="65610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1</a:t>
            </a:r>
            <a:r>
              <a:rPr lang="ko-KR" altLang="en-US" sz="2400" dirty="0"/>
              <a:t>주차에 배운 내용 복습하기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C5AA0-8943-40B4-8ED2-CA79A136DFBA}"/>
              </a:ext>
            </a:extLst>
          </p:cNvPr>
          <p:cNvSpPr txBox="1"/>
          <p:nvPr/>
        </p:nvSpPr>
        <p:spPr>
          <a:xfrm>
            <a:off x="577272" y="114357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Review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117DA0A-FDCD-4D5E-BF22-59B2AE02FA3F}"/>
              </a:ext>
            </a:extLst>
          </p:cNvPr>
          <p:cNvSpPr/>
          <p:nvPr/>
        </p:nvSpPr>
        <p:spPr>
          <a:xfrm>
            <a:off x="6323637" y="1927576"/>
            <a:ext cx="5162309" cy="4165249"/>
          </a:xfrm>
          <a:prstGeom prst="roundRect">
            <a:avLst>
              <a:gd name="adj" fmla="val 2781"/>
            </a:avLst>
          </a:prstGeom>
          <a:noFill/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2B9AA-69B4-48FD-9533-74EC289E3B6E}"/>
              </a:ext>
            </a:extLst>
          </p:cNvPr>
          <p:cNvSpPr txBox="1"/>
          <p:nvPr/>
        </p:nvSpPr>
        <p:spPr>
          <a:xfrm>
            <a:off x="7986016" y="5375981"/>
            <a:ext cx="18375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 err="1">
                <a:solidFill>
                  <a:srgbClr val="404040"/>
                </a:solidFill>
              </a:rPr>
              <a:t>브레드보드</a:t>
            </a:r>
            <a:endParaRPr lang="ko-KR" altLang="en-US" dirty="0">
              <a:solidFill>
                <a:srgbClr val="40404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F952BE-B8E2-F0D3-A72E-380AC8C3E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096" y="2804650"/>
            <a:ext cx="4376225" cy="20283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986FEF-513D-B038-2D82-1059D6C6D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73187" y="1543802"/>
            <a:ext cx="2863205" cy="43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56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8625C-3AF4-4A54-A5E1-24528FAFF8B1}"/>
              </a:ext>
            </a:extLst>
          </p:cNvPr>
          <p:cNvSpPr txBox="1"/>
          <p:nvPr/>
        </p:nvSpPr>
        <p:spPr>
          <a:xfrm>
            <a:off x="542550" y="65610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1</a:t>
            </a:r>
            <a:r>
              <a:rPr lang="ko-KR" altLang="en-US" sz="2400" dirty="0"/>
              <a:t>주차에 배운 내용 복습하기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2E4F5-E483-4076-A104-D779A904B4BE}"/>
              </a:ext>
            </a:extLst>
          </p:cNvPr>
          <p:cNvSpPr txBox="1"/>
          <p:nvPr/>
        </p:nvSpPr>
        <p:spPr>
          <a:xfrm>
            <a:off x="577272" y="114357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Review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CDD69B-92F6-462B-B1CF-71A143697CF1}"/>
              </a:ext>
            </a:extLst>
          </p:cNvPr>
          <p:cNvSpPr/>
          <p:nvPr/>
        </p:nvSpPr>
        <p:spPr>
          <a:xfrm>
            <a:off x="600075" y="1733550"/>
            <a:ext cx="10991850" cy="4086225"/>
          </a:xfrm>
          <a:prstGeom prst="roundRect">
            <a:avLst>
              <a:gd name="adj" fmla="val 1385"/>
            </a:avLst>
          </a:prstGeom>
          <a:solidFill>
            <a:schemeClr val="bg1"/>
          </a:solidFill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3621AF-CF5B-91AA-F8D2-0C73AD2EB96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075" y="2367136"/>
            <a:ext cx="1552879" cy="1935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A1DE6C-8BDF-F809-C991-55E8F6C59C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5194" y="2244300"/>
            <a:ext cx="1835805" cy="21262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9F3D47-E261-8665-0B3B-87222ABFB67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5263283" y="1711694"/>
            <a:ext cx="1238171" cy="31914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D224C0-F347-F95A-E41F-87265EBFAD4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03738" y="2396370"/>
            <a:ext cx="1835805" cy="19129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688AEF-2D85-C82F-07EC-D392FCFD251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37838" y="2275239"/>
            <a:ext cx="1455792" cy="2073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4298B-4ADF-014D-6919-3B3862EA58EF}"/>
              </a:ext>
            </a:extLst>
          </p:cNvPr>
          <p:cNvSpPr txBox="1"/>
          <p:nvPr/>
        </p:nvSpPr>
        <p:spPr>
          <a:xfrm>
            <a:off x="498533" y="4649700"/>
            <a:ext cx="183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dirty="0">
                <a:solidFill>
                  <a:srgbClr val="404040"/>
                </a:solidFill>
              </a:rPr>
              <a:t>LED</a:t>
            </a: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4A119E-7AB2-EAC0-E0C5-C4917E0E9C84}"/>
              </a:ext>
            </a:extLst>
          </p:cNvPr>
          <p:cNvSpPr txBox="1"/>
          <p:nvPr/>
        </p:nvSpPr>
        <p:spPr>
          <a:xfrm>
            <a:off x="2325280" y="4621074"/>
            <a:ext cx="18375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404040"/>
                </a:solidFill>
              </a:rPr>
              <a:t>스위치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4EDC61-4AB1-8BD9-1AC4-E6F403CC5810}"/>
              </a:ext>
            </a:extLst>
          </p:cNvPr>
          <p:cNvSpPr txBox="1"/>
          <p:nvPr/>
        </p:nvSpPr>
        <p:spPr>
          <a:xfrm>
            <a:off x="5126455" y="4621074"/>
            <a:ext cx="18375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 err="1">
                <a:solidFill>
                  <a:srgbClr val="404040"/>
                </a:solidFill>
              </a:rPr>
              <a:t>서보모터</a:t>
            </a: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70203F-75AA-6496-C87A-C59F4D2500C6}"/>
              </a:ext>
            </a:extLst>
          </p:cNvPr>
          <p:cNvSpPr txBox="1"/>
          <p:nvPr/>
        </p:nvSpPr>
        <p:spPr>
          <a:xfrm>
            <a:off x="7805982" y="4649700"/>
            <a:ext cx="18375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404040"/>
                </a:solidFill>
              </a:rPr>
              <a:t>가변저항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D021A3-E8ED-E426-2CDB-B7BB127934AA}"/>
              </a:ext>
            </a:extLst>
          </p:cNvPr>
          <p:cNvSpPr txBox="1"/>
          <p:nvPr/>
        </p:nvSpPr>
        <p:spPr>
          <a:xfrm>
            <a:off x="9723931" y="4654615"/>
            <a:ext cx="18375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404040"/>
                </a:solidFill>
              </a:rPr>
              <a:t>적외선센서</a:t>
            </a:r>
          </a:p>
        </p:txBody>
      </p:sp>
    </p:spTree>
    <p:extLst>
      <p:ext uri="{BB962C8B-B14F-4D97-AF65-F5344CB8AC3E}">
        <p14:creationId xmlns:p14="http://schemas.microsoft.com/office/powerpoint/2010/main" val="2255781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8625C-3AF4-4A54-A5E1-24528FAFF8B1}"/>
              </a:ext>
            </a:extLst>
          </p:cNvPr>
          <p:cNvSpPr txBox="1"/>
          <p:nvPr/>
        </p:nvSpPr>
        <p:spPr>
          <a:xfrm>
            <a:off x="542550" y="65610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1</a:t>
            </a:r>
            <a:r>
              <a:rPr lang="ko-KR" altLang="en-US" sz="2400" dirty="0"/>
              <a:t>주차에 배운 내용 복습하기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2E4F5-E483-4076-A104-D779A904B4BE}"/>
              </a:ext>
            </a:extLst>
          </p:cNvPr>
          <p:cNvSpPr txBox="1"/>
          <p:nvPr/>
        </p:nvSpPr>
        <p:spPr>
          <a:xfrm>
            <a:off x="577272" y="114357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Review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CDD69B-92F6-462B-B1CF-71A143697CF1}"/>
              </a:ext>
            </a:extLst>
          </p:cNvPr>
          <p:cNvSpPr/>
          <p:nvPr/>
        </p:nvSpPr>
        <p:spPr>
          <a:xfrm>
            <a:off x="600075" y="1733550"/>
            <a:ext cx="10991850" cy="4086225"/>
          </a:xfrm>
          <a:prstGeom prst="roundRect">
            <a:avLst>
              <a:gd name="adj" fmla="val 1385"/>
            </a:avLst>
          </a:prstGeom>
          <a:solidFill>
            <a:schemeClr val="bg1"/>
          </a:solidFill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4298B-4ADF-014D-6919-3B3862EA58EF}"/>
              </a:ext>
            </a:extLst>
          </p:cNvPr>
          <p:cNvSpPr txBox="1"/>
          <p:nvPr/>
        </p:nvSpPr>
        <p:spPr>
          <a:xfrm>
            <a:off x="1322079" y="4649613"/>
            <a:ext cx="183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404040"/>
                </a:solidFill>
              </a:rPr>
              <a:t>초음파센서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4A119E-7AB2-EAC0-E0C5-C4917E0E9C84}"/>
              </a:ext>
            </a:extLst>
          </p:cNvPr>
          <p:cNvSpPr txBox="1"/>
          <p:nvPr/>
        </p:nvSpPr>
        <p:spPr>
          <a:xfrm>
            <a:off x="3972615" y="4649613"/>
            <a:ext cx="18375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dirty="0">
                <a:solidFill>
                  <a:srgbClr val="404040"/>
                </a:solidFill>
              </a:rPr>
              <a:t>7</a:t>
            </a:r>
            <a:r>
              <a:rPr lang="ko-KR" altLang="en-US" dirty="0">
                <a:solidFill>
                  <a:srgbClr val="404040"/>
                </a:solidFill>
              </a:rPr>
              <a:t>세그먼트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4EDC61-4AB1-8BD9-1AC4-E6F403CC5810}"/>
              </a:ext>
            </a:extLst>
          </p:cNvPr>
          <p:cNvSpPr txBox="1"/>
          <p:nvPr/>
        </p:nvSpPr>
        <p:spPr>
          <a:xfrm>
            <a:off x="6676123" y="4649613"/>
            <a:ext cx="18375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dirty="0">
                <a:solidFill>
                  <a:srgbClr val="404040"/>
                </a:solidFill>
              </a:rPr>
              <a:t>LCD</a:t>
            </a:r>
            <a:endParaRPr lang="ko-KR" altLang="en-US" dirty="0">
              <a:solidFill>
                <a:srgbClr val="40404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70203F-75AA-6496-C87A-C59F4D2500C6}"/>
              </a:ext>
            </a:extLst>
          </p:cNvPr>
          <p:cNvSpPr txBox="1"/>
          <p:nvPr/>
        </p:nvSpPr>
        <p:spPr>
          <a:xfrm>
            <a:off x="9532467" y="4649700"/>
            <a:ext cx="18375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404040"/>
                </a:solidFill>
              </a:rPr>
              <a:t>조도센서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54FA51-06E9-22CC-B6B0-A2B93EBEB9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0900" y="2758494"/>
            <a:ext cx="2339906" cy="13709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3807F5-22BD-17A7-C1A0-7B726915E3D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3033" y="2497557"/>
            <a:ext cx="1176713" cy="17071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678F8DF-02EB-EB40-1C4A-B95C5DAD16D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71974" y="2783972"/>
            <a:ext cx="2445847" cy="11343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4BC61E-F2AF-C7CA-175F-6805A2C9312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22553" y="2497557"/>
            <a:ext cx="1657376" cy="17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59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8625C-3AF4-4A54-A5E1-24528FAFF8B1}"/>
              </a:ext>
            </a:extLst>
          </p:cNvPr>
          <p:cNvSpPr txBox="1"/>
          <p:nvPr/>
        </p:nvSpPr>
        <p:spPr>
          <a:xfrm>
            <a:off x="542550" y="65610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sz="2400" dirty="0"/>
              <a:t>1</a:t>
            </a:r>
            <a:r>
              <a:rPr lang="ko-KR" altLang="en-US" sz="2400" dirty="0"/>
              <a:t>주차에 배운 내용 복습하기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2E4F5-E483-4076-A104-D779A904B4BE}"/>
              </a:ext>
            </a:extLst>
          </p:cNvPr>
          <p:cNvSpPr txBox="1"/>
          <p:nvPr/>
        </p:nvSpPr>
        <p:spPr>
          <a:xfrm>
            <a:off x="577272" y="114357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Review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CDD69B-92F6-462B-B1CF-71A143697CF1}"/>
              </a:ext>
            </a:extLst>
          </p:cNvPr>
          <p:cNvSpPr/>
          <p:nvPr/>
        </p:nvSpPr>
        <p:spPr>
          <a:xfrm>
            <a:off x="600075" y="1733550"/>
            <a:ext cx="10991850" cy="4086225"/>
          </a:xfrm>
          <a:prstGeom prst="roundRect">
            <a:avLst>
              <a:gd name="adj" fmla="val 1385"/>
            </a:avLst>
          </a:prstGeom>
          <a:solidFill>
            <a:schemeClr val="bg1"/>
          </a:solidFill>
          <a:ln w="3810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4298B-4ADF-014D-6919-3B3862EA58EF}"/>
              </a:ext>
            </a:extLst>
          </p:cNvPr>
          <p:cNvSpPr txBox="1"/>
          <p:nvPr/>
        </p:nvSpPr>
        <p:spPr>
          <a:xfrm>
            <a:off x="1857434" y="4649613"/>
            <a:ext cx="183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404040"/>
                </a:solidFill>
              </a:rPr>
              <a:t>온도센서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4A119E-7AB2-EAC0-E0C5-C4917E0E9C84}"/>
              </a:ext>
            </a:extLst>
          </p:cNvPr>
          <p:cNvSpPr txBox="1"/>
          <p:nvPr/>
        </p:nvSpPr>
        <p:spPr>
          <a:xfrm>
            <a:off x="5177226" y="4649613"/>
            <a:ext cx="18375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404040"/>
                </a:solidFill>
              </a:rPr>
              <a:t>스텝모터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4EDC61-4AB1-8BD9-1AC4-E6F403CC5810}"/>
              </a:ext>
            </a:extLst>
          </p:cNvPr>
          <p:cNvSpPr txBox="1"/>
          <p:nvPr/>
        </p:nvSpPr>
        <p:spPr>
          <a:xfrm>
            <a:off x="8384575" y="4649613"/>
            <a:ext cx="18375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FF929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>
                <a:solidFill>
                  <a:srgbClr val="404040"/>
                </a:solidFill>
              </a:rPr>
              <a:t>조이스틱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046DF2-D5E4-FD95-7C7E-CFE3745307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7026" y="2098378"/>
            <a:ext cx="1738364" cy="23065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47A4F7-2B0A-CC9D-4FB0-309CB94C8D8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8256" y="2327755"/>
            <a:ext cx="2035488" cy="18477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01DF7B-9CCC-4A84-0CD6-7AEAC9A7370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6610" y="2467221"/>
            <a:ext cx="1769834" cy="18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15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2CE6E034-9EEF-4338-8855-ED89311DE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5929" y="1847248"/>
            <a:ext cx="9080141" cy="50107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CC6BE4-BD2D-4639-A945-1FD60437A7FF}"/>
              </a:ext>
            </a:extLst>
          </p:cNvPr>
          <p:cNvSpPr txBox="1"/>
          <p:nvPr/>
        </p:nvSpPr>
        <p:spPr>
          <a:xfrm>
            <a:off x="4754926" y="2160680"/>
            <a:ext cx="2682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200" dirty="0"/>
              <a:t>오늘의 학습 목표는</a:t>
            </a:r>
            <a:r>
              <a:rPr lang="en-US" altLang="ko-KR" sz="2200" dirty="0"/>
              <a:t>?</a:t>
            </a:r>
            <a:endParaRPr lang="ko-KR" altLang="en-US" sz="2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A632F8-373D-481B-B8E3-32F4D1F84B82}"/>
              </a:ext>
            </a:extLst>
          </p:cNvPr>
          <p:cNvSpPr txBox="1"/>
          <p:nvPr/>
        </p:nvSpPr>
        <p:spPr>
          <a:xfrm>
            <a:off x="4836756" y="3458336"/>
            <a:ext cx="4388266" cy="96430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dirty="0" err="1"/>
              <a:t>아두이노</a:t>
            </a:r>
            <a:r>
              <a:rPr lang="ko-KR" altLang="en-US" dirty="0"/>
              <a:t> 문법 기초 알아보기</a:t>
            </a:r>
            <a:endParaRPr lang="en-US" altLang="ko-KR" dirty="0"/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dirty="0"/>
              <a:t>스위치로 </a:t>
            </a:r>
            <a:r>
              <a:rPr lang="en-US" altLang="ko-KR" dirty="0"/>
              <a:t>LED </a:t>
            </a:r>
            <a:r>
              <a:rPr lang="ko-KR" altLang="en-US" dirty="0"/>
              <a:t>제어하기</a:t>
            </a:r>
            <a:endParaRPr lang="en-US" altLang="ko-KR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0153E2-6C61-4EBF-AEA2-BA8FEDA33D82}"/>
              </a:ext>
            </a:extLst>
          </p:cNvPr>
          <p:cNvSpPr/>
          <p:nvPr/>
        </p:nvSpPr>
        <p:spPr>
          <a:xfrm>
            <a:off x="4641448" y="3279370"/>
            <a:ext cx="5127585" cy="1409218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295FEA-0C00-4636-9C51-C90522574C1E}"/>
              </a:ext>
            </a:extLst>
          </p:cNvPr>
          <p:cNvSpPr txBox="1"/>
          <p:nvPr/>
        </p:nvSpPr>
        <p:spPr>
          <a:xfrm>
            <a:off x="542550" y="656109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/>
              <a:t>학습 목표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A47A32-D0F1-4804-A6D9-22B81C317780}"/>
              </a:ext>
            </a:extLst>
          </p:cNvPr>
          <p:cNvSpPr txBox="1"/>
          <p:nvPr/>
        </p:nvSpPr>
        <p:spPr>
          <a:xfrm>
            <a:off x="577272" y="1143576"/>
            <a:ext cx="1666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Learning Objectives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477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A73003-7157-497E-A1DA-0D5F21C4F9AC}"/>
              </a:ext>
            </a:extLst>
          </p:cNvPr>
          <p:cNvSpPr/>
          <p:nvPr/>
        </p:nvSpPr>
        <p:spPr>
          <a:xfrm>
            <a:off x="875604" y="1805649"/>
            <a:ext cx="5100791" cy="4396241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E6596-F5AF-4654-9BFB-A41DBB82D7D8}"/>
              </a:ext>
            </a:extLst>
          </p:cNvPr>
          <p:cNvSpPr txBox="1"/>
          <p:nvPr/>
        </p:nvSpPr>
        <p:spPr>
          <a:xfrm>
            <a:off x="542550" y="656109"/>
            <a:ext cx="651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ko-KR" altLang="en-US" sz="2400" dirty="0" err="1"/>
              <a:t>아두이노</a:t>
            </a:r>
            <a:r>
              <a:rPr lang="ko-KR" altLang="en-US" sz="2400" dirty="0"/>
              <a:t> </a:t>
            </a:r>
            <a:r>
              <a:rPr lang="en-US" altLang="ko-KR" sz="2400" dirty="0"/>
              <a:t>IDE</a:t>
            </a:r>
            <a:r>
              <a:rPr lang="ko-KR" altLang="en-US" sz="2400" dirty="0"/>
              <a:t>에서 사용하는</a:t>
            </a:r>
            <a:r>
              <a:rPr lang="en-US" altLang="ko-KR" sz="2400" dirty="0"/>
              <a:t> </a:t>
            </a:r>
            <a:r>
              <a:rPr lang="ko-KR" altLang="en-US" sz="2400" dirty="0"/>
              <a:t>언어는 무엇일까요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411483-DD02-4F4C-94C2-C75A9B88E99F}"/>
              </a:ext>
            </a:extLst>
          </p:cNvPr>
          <p:cNvSpPr txBox="1"/>
          <p:nvPr/>
        </p:nvSpPr>
        <p:spPr>
          <a:xfrm>
            <a:off x="577272" y="1143576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algn="l"/>
            <a:r>
              <a:rPr lang="en-US" altLang="ko-KR" dirty="0"/>
              <a:t>Q&amp;A</a:t>
            </a:r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7C012EFE-016E-4FE0-81C7-FC95B10E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550" y="4143737"/>
            <a:ext cx="1328601" cy="215023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21FBD0A-354A-45E8-8EF1-CE5F86587512}"/>
              </a:ext>
            </a:extLst>
          </p:cNvPr>
          <p:cNvSpPr/>
          <p:nvPr/>
        </p:nvSpPr>
        <p:spPr>
          <a:xfrm>
            <a:off x="6215605" y="1805651"/>
            <a:ext cx="5100791" cy="4396240"/>
          </a:xfrm>
          <a:prstGeom prst="roundRect">
            <a:avLst>
              <a:gd name="adj" fmla="val 6239"/>
            </a:avLst>
          </a:prstGeom>
          <a:noFill/>
          <a:ln w="57150">
            <a:solidFill>
              <a:srgbClr val="A3C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E414EC8C-DAD6-48B4-8044-C5A4D026A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9884" y="4321503"/>
            <a:ext cx="2034720" cy="19724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F124D5-FA81-4ECE-B672-D99894F6F0C9}"/>
              </a:ext>
            </a:extLst>
          </p:cNvPr>
          <p:cNvSpPr txBox="1"/>
          <p:nvPr/>
        </p:nvSpPr>
        <p:spPr>
          <a:xfrm>
            <a:off x="5215267" y="5370893"/>
            <a:ext cx="631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Q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A766E8-D551-4115-8570-DE6068EEFC46}"/>
              </a:ext>
            </a:extLst>
          </p:cNvPr>
          <p:cNvSpPr txBox="1"/>
          <p:nvPr/>
        </p:nvSpPr>
        <p:spPr>
          <a:xfrm>
            <a:off x="6344829" y="5370892"/>
            <a:ext cx="631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rgbClr val="A3CCA2"/>
                </a:solidFill>
              </a:rPr>
              <a:t>A</a:t>
            </a:r>
            <a:endParaRPr lang="ko-KR" altLang="en-US" sz="4800" dirty="0">
              <a:solidFill>
                <a:srgbClr val="A3CCA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E67C9-D3F2-4D8E-3DB5-2D9B700289A4}"/>
              </a:ext>
            </a:extLst>
          </p:cNvPr>
          <p:cNvSpPr txBox="1"/>
          <p:nvPr/>
        </p:nvSpPr>
        <p:spPr>
          <a:xfrm>
            <a:off x="1564218" y="2838378"/>
            <a:ext cx="3711272" cy="2092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3000" b="1" dirty="0" err="1">
                <a:solidFill>
                  <a:schemeClr val="accent1">
                    <a:lumMod val="7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아두이노</a:t>
            </a:r>
            <a:r>
              <a:rPr lang="ko-KR" altLang="en-US" sz="3000" b="1" dirty="0">
                <a:solidFill>
                  <a:schemeClr val="accent1">
                    <a:lumMod val="7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en-US" altLang="ko-KR" sz="3000" b="1" dirty="0">
                <a:solidFill>
                  <a:schemeClr val="accent1">
                    <a:lumMod val="7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IDE</a:t>
            </a:r>
            <a:r>
              <a:rPr lang="ko-KR" altLang="en-US" sz="3000" b="1" dirty="0">
                <a:solidFill>
                  <a:srgbClr val="40404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에서는</a:t>
            </a:r>
            <a:endParaRPr lang="en-US" altLang="ko-KR" sz="3000" b="1" dirty="0">
              <a:solidFill>
                <a:srgbClr val="40404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srgbClr val="40404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어떤 </a:t>
            </a:r>
            <a:r>
              <a:rPr lang="ko-KR" altLang="en-US" sz="3000" b="1" dirty="0">
                <a:solidFill>
                  <a:srgbClr val="C0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언어</a:t>
            </a:r>
            <a:r>
              <a:rPr lang="ko-KR" altLang="en-US" sz="3000" b="1" dirty="0">
                <a:solidFill>
                  <a:srgbClr val="40404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를 </a:t>
            </a:r>
            <a:endParaRPr lang="en-US" altLang="ko-KR" sz="3000" b="1" dirty="0">
              <a:solidFill>
                <a:srgbClr val="40404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srgbClr val="40404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사용하나요</a:t>
            </a:r>
            <a:r>
              <a:rPr lang="en-US" altLang="ko-KR" sz="3000" b="1" dirty="0">
                <a:solidFill>
                  <a:srgbClr val="40404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?</a:t>
            </a:r>
            <a:endParaRPr lang="ko-KR" altLang="en-US" sz="3000" b="1" dirty="0">
              <a:solidFill>
                <a:srgbClr val="40404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96135-A204-E051-9C0E-D95BB91ED7ED}"/>
              </a:ext>
            </a:extLst>
          </p:cNvPr>
          <p:cNvSpPr txBox="1"/>
          <p:nvPr/>
        </p:nvSpPr>
        <p:spPr>
          <a:xfrm>
            <a:off x="6769664" y="2828119"/>
            <a:ext cx="4083169" cy="2246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400" b="1" u="none" strike="noStrike" dirty="0" err="1">
                <a:solidFill>
                  <a:schemeClr val="accent1">
                    <a:lumMod val="7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아두이노</a:t>
            </a:r>
            <a:r>
              <a:rPr lang="ko-KR" altLang="en-US" sz="2400" b="1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en-US" altLang="ko-KR" sz="2400" b="1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IDE</a:t>
            </a:r>
            <a:r>
              <a:rPr lang="ko-KR" altLang="en-US" sz="24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에서</a:t>
            </a:r>
            <a:endParaRPr lang="en-US" altLang="ko-KR" sz="2400" b="1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사용하는 언어는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en-US" altLang="ko-KR" sz="2400" b="1" u="none" strike="noStrike" dirty="0">
                <a:solidFill>
                  <a:srgbClr val="C00000"/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C++</a:t>
            </a:r>
            <a:r>
              <a:rPr lang="ko-KR" altLang="en-US" sz="24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입니다</a:t>
            </a:r>
            <a:r>
              <a:rPr lang="en-US" altLang="ko-KR" sz="24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4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주로 사용할 </a:t>
            </a:r>
            <a:r>
              <a:rPr lang="en-US" altLang="ko-KR" sz="24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C++</a:t>
            </a:r>
            <a:r>
              <a:rPr lang="ko-KR" altLang="en-US" sz="24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의</a:t>
            </a:r>
            <a:endParaRPr lang="en-US" altLang="ko-KR" sz="2400" b="1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문법을 배워볼까요</a:t>
            </a:r>
            <a:r>
              <a:rPr lang="en-US" altLang="ko-KR" sz="2400" b="1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34147-F52E-EAA3-7DDB-D854B41BE348}"/>
              </a:ext>
            </a:extLst>
          </p:cNvPr>
          <p:cNvSpPr txBox="1"/>
          <p:nvPr/>
        </p:nvSpPr>
        <p:spPr>
          <a:xfrm>
            <a:off x="7209993" y="5435428"/>
            <a:ext cx="3133852" cy="701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/>
            </a:lvl1pPr>
          </a:lstStyle>
          <a:p>
            <a:pPr>
              <a:lnSpc>
                <a:spcPct val="150000"/>
              </a:lnSpc>
            </a:pPr>
            <a:r>
              <a:rPr lang="ko-KR" altLang="en-US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실습하면서 다시 설명하므로</a:t>
            </a:r>
            <a:endParaRPr lang="en-US" altLang="ko-KR" sz="1400" b="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필요한 내용만 가볍게 알고 갑시다</a:t>
            </a:r>
            <a:r>
              <a:rPr lang="en-US" altLang="ko-KR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b="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rPr>
              <a:t></a:t>
            </a:r>
            <a:endParaRPr lang="ko-KR" altLang="en-US" sz="1400" b="0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8862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4158</TotalTime>
  <Words>1861</Words>
  <Application>Microsoft Office PowerPoint</Application>
  <PresentationFormat>와이드스크린</PresentationFormat>
  <Paragraphs>299</Paragraphs>
  <Slides>33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에스코어 드림 6 Bold</vt:lpstr>
      <vt:lpstr>맑은 고딕</vt:lpstr>
      <vt:lpstr>S-Core Dream 3 Light</vt:lpstr>
      <vt:lpstr>Arial</vt:lpstr>
      <vt:lpstr>S-Core Dream 6 Bold</vt:lpstr>
      <vt:lpstr>나눔스퀘어_ac Bold</vt:lpstr>
      <vt:lpstr>에스코어 드림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 명진</dc:creator>
  <cp:lastModifiedBy>채 희주</cp:lastModifiedBy>
  <cp:revision>162</cp:revision>
  <dcterms:created xsi:type="dcterms:W3CDTF">2022-01-31T20:16:23Z</dcterms:created>
  <dcterms:modified xsi:type="dcterms:W3CDTF">2023-02-11T07:23:52Z</dcterms:modified>
</cp:coreProperties>
</file>